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343" r:id="rId4"/>
    <p:sldId id="344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6" r:id="rId13"/>
    <p:sldId id="265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21" r:id="rId39"/>
    <p:sldId id="291" r:id="rId40"/>
    <p:sldId id="322" r:id="rId41"/>
    <p:sldId id="323" r:id="rId42"/>
    <p:sldId id="324" r:id="rId43"/>
    <p:sldId id="325" r:id="rId44"/>
    <p:sldId id="326" r:id="rId45"/>
    <p:sldId id="296" r:id="rId46"/>
    <p:sldId id="297" r:id="rId47"/>
    <p:sldId id="298" r:id="rId48"/>
    <p:sldId id="327" r:id="rId49"/>
    <p:sldId id="328" r:id="rId50"/>
    <p:sldId id="299" r:id="rId51"/>
    <p:sldId id="318" r:id="rId52"/>
    <p:sldId id="319" r:id="rId53"/>
    <p:sldId id="329" r:id="rId54"/>
    <p:sldId id="320" r:id="rId55"/>
    <p:sldId id="292" r:id="rId56"/>
    <p:sldId id="293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14" r:id="rId65"/>
    <p:sldId id="317" r:id="rId66"/>
    <p:sldId id="316" r:id="rId67"/>
    <p:sldId id="315" r:id="rId68"/>
    <p:sldId id="331" r:id="rId69"/>
    <p:sldId id="307" r:id="rId70"/>
    <p:sldId id="308" r:id="rId71"/>
    <p:sldId id="309" r:id="rId72"/>
    <p:sldId id="310" r:id="rId73"/>
    <p:sldId id="311" r:id="rId74"/>
    <p:sldId id="330" r:id="rId75"/>
    <p:sldId id="312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40" r:id="rId84"/>
    <p:sldId id="341" r:id="rId85"/>
    <p:sldId id="342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904E70-5F2F-41F8-A77B-84799F5749B6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9F95CE-879B-43E2-A86A-B8607D04D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Chorea%20van%20Sydenham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DIAGNOSIS  AND </a:t>
            </a:r>
            <a:r>
              <a:rPr lang="en-US" dirty="0" smtClean="0"/>
              <a:t>MANAGEMENT OF RHEUMATIC FEVER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962400"/>
            <a:ext cx="7406640" cy="1752600"/>
          </a:xfrm>
        </p:spPr>
        <p:txBody>
          <a:bodyPr/>
          <a:lstStyle/>
          <a:p>
            <a:pPr algn="r"/>
            <a:r>
              <a:rPr lang="en-US" dirty="0" smtClean="0"/>
              <a:t>BY Dr. LALY D C</a:t>
            </a:r>
          </a:p>
          <a:p>
            <a:pPr algn="r"/>
            <a:r>
              <a:rPr lang="en-US" dirty="0" smtClean="0"/>
              <a:t>SR CARDIOLOGY</a:t>
            </a:r>
          </a:p>
          <a:p>
            <a:pPr algn="r"/>
            <a:r>
              <a:rPr lang="en-US" dirty="0" smtClean="0"/>
              <a:t>MCH CALICUT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CONFIRMATORY STUDY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Inflammatory bowel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findings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Rheumatoid arthritis and Stills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“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Systemic </a:t>
                      </a:r>
                      <a:r>
                        <a:rPr lang="en-US" dirty="0" err="1" smtClean="0"/>
                        <a:t>vasculitis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Biopsy or angiography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Serological studies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Gout and </a:t>
                      </a:r>
                      <a:r>
                        <a:rPr lang="en-US" dirty="0" err="1" smtClean="0"/>
                        <a:t>pseudogout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Polarising</a:t>
                      </a:r>
                      <a:r>
                        <a:rPr lang="en-US" dirty="0" smtClean="0"/>
                        <a:t> microscopy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biopsy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sarcoidosis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biopsy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dermatomyocitis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Behcets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Henoch-Scholen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purpura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Kawasaki’s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SYDENHAM’S CHOREA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First described by Sir Thomas Sydenham and </a:t>
            </a:r>
            <a:r>
              <a:rPr lang="en-US" sz="1600" dirty="0" err="1" smtClean="0"/>
              <a:t>Guillaime</a:t>
            </a:r>
            <a:r>
              <a:rPr lang="en-US" sz="1600" dirty="0" smtClean="0"/>
              <a:t> de </a:t>
            </a:r>
            <a:r>
              <a:rPr lang="en-US" sz="1600" dirty="0" err="1" smtClean="0"/>
              <a:t>Bailou</a:t>
            </a:r>
            <a:r>
              <a:rPr lang="en-US" sz="1600" dirty="0" smtClean="0"/>
              <a:t> in the late seventeenth century.</a:t>
            </a:r>
          </a:p>
          <a:p>
            <a:r>
              <a:rPr lang="en-US" sz="1600" dirty="0" smtClean="0"/>
              <a:t>Occurs primarily in children between the age group 5 and 15, rarely after age 20.</a:t>
            </a:r>
          </a:p>
          <a:p>
            <a:r>
              <a:rPr lang="en-US" sz="1600" dirty="0" smtClean="0"/>
              <a:t>There is a female preponderance.</a:t>
            </a:r>
          </a:p>
          <a:p>
            <a:r>
              <a:rPr lang="en-US" sz="1600" dirty="0" smtClean="0"/>
              <a:t>   CLINICAL MANIFESTATIONS- is characterized by;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           emotional </a:t>
            </a:r>
            <a:r>
              <a:rPr lang="en-US" sz="1600" dirty="0" err="1" smtClean="0"/>
              <a:t>lability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                           in co-ordination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           muscular weakness</a:t>
            </a:r>
          </a:p>
          <a:p>
            <a:pPr>
              <a:buNone/>
            </a:pPr>
            <a:r>
              <a:rPr lang="en-US" sz="1600" dirty="0" smtClean="0"/>
              <a:t>Child may be fretful, irritable, inattentive to school work, fidgety or even severely  disturbed with clumsiness and tendency to drop objects.</a:t>
            </a:r>
          </a:p>
          <a:p>
            <a:r>
              <a:rPr lang="en-US" sz="1600" dirty="0" smtClean="0"/>
              <a:t>On physical examination, movements are abrupt and erratic.</a:t>
            </a:r>
          </a:p>
          <a:p>
            <a:r>
              <a:rPr lang="en-US" sz="1600" dirty="0" smtClean="0"/>
              <a:t>Facial movements include grimaces, grins and frowns.</a:t>
            </a:r>
          </a:p>
          <a:p>
            <a:r>
              <a:rPr lang="en-US" sz="1600" dirty="0" smtClean="0"/>
              <a:t>Tongue when protruded resembles a “bag of worms”.</a:t>
            </a:r>
          </a:p>
          <a:p>
            <a:r>
              <a:rPr lang="en-US" sz="1600" dirty="0" smtClean="0"/>
              <a:t>Speech is jerky and staccato.</a:t>
            </a:r>
          </a:p>
          <a:p>
            <a:r>
              <a:rPr lang="en-US" sz="1600" dirty="0" smtClean="0"/>
              <a:t>Handwriting deteriorates and may become illegible.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Spoon or dish hands</a:t>
            </a:r>
          </a:p>
          <a:p>
            <a:r>
              <a:rPr lang="en-US" sz="2000" b="1" dirty="0" err="1" smtClean="0"/>
              <a:t>Pronator</a:t>
            </a:r>
            <a:r>
              <a:rPr lang="en-US" sz="2000" b="1" dirty="0" smtClean="0"/>
              <a:t> sign</a:t>
            </a:r>
          </a:p>
          <a:p>
            <a:r>
              <a:rPr lang="en-US" sz="2000" b="1" dirty="0" smtClean="0"/>
              <a:t>Milkmaid’s grip</a:t>
            </a:r>
          </a:p>
          <a:p>
            <a:r>
              <a:rPr lang="en-US" sz="2000" b="1" dirty="0" err="1" smtClean="0"/>
              <a:t>Hemichorea</a:t>
            </a:r>
            <a:endParaRPr lang="en-US" sz="2000" b="1" dirty="0" smtClean="0"/>
          </a:p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choreiform</a:t>
            </a:r>
            <a:r>
              <a:rPr lang="en-US" sz="2000" b="1" dirty="0" smtClean="0"/>
              <a:t> movements disappear during sleep</a:t>
            </a:r>
          </a:p>
          <a:p>
            <a:r>
              <a:rPr lang="en-US" sz="2000" b="1" dirty="0" smtClean="0"/>
              <a:t>Decrease with rest and sedation</a:t>
            </a:r>
          </a:p>
          <a:p>
            <a:r>
              <a:rPr lang="en-US" sz="2000" b="1" dirty="0" smtClean="0"/>
              <a:t>Suppressed by volition only for a few seconds.</a:t>
            </a:r>
          </a:p>
          <a:p>
            <a:r>
              <a:rPr lang="en-US" sz="2000" b="1" dirty="0" smtClean="0"/>
              <a:t>No sensory or pyramidal tract involvement.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orea van Sydenha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AND BRAIN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Most common EEG abnormality is paroxysmal 3 Hz slow-wave complex in </a:t>
            </a:r>
            <a:r>
              <a:rPr lang="en-US" sz="2000" dirty="0" err="1" smtClean="0"/>
              <a:t>parieto</a:t>
            </a:r>
            <a:r>
              <a:rPr lang="en-US" sz="2000" dirty="0" smtClean="0"/>
              <a:t>-occipital region.</a:t>
            </a:r>
          </a:p>
          <a:p>
            <a:r>
              <a:rPr lang="en-US" sz="2000" dirty="0" smtClean="0"/>
              <a:t>MRI abnormalities- hyper </a:t>
            </a:r>
            <a:r>
              <a:rPr lang="en-US" sz="2000" dirty="0" err="1" smtClean="0"/>
              <a:t>intencities</a:t>
            </a:r>
            <a:r>
              <a:rPr lang="en-US" sz="2000" dirty="0" smtClean="0"/>
              <a:t> in left caudate nucleus, </a:t>
            </a:r>
            <a:r>
              <a:rPr lang="en-US" sz="2000" dirty="0" err="1" smtClean="0"/>
              <a:t>putamen</a:t>
            </a:r>
            <a:r>
              <a:rPr lang="en-US" sz="2000" dirty="0" smtClean="0"/>
              <a:t>, lateral </a:t>
            </a:r>
            <a:r>
              <a:rPr lang="en-US" sz="2000" dirty="0" err="1" smtClean="0"/>
              <a:t>pallidum</a:t>
            </a:r>
            <a:r>
              <a:rPr lang="en-US" sz="2000" dirty="0" smtClean="0"/>
              <a:t>, </a:t>
            </a:r>
            <a:r>
              <a:rPr lang="en-US" sz="2000" dirty="0" err="1" smtClean="0"/>
              <a:t>substantia</a:t>
            </a:r>
            <a:r>
              <a:rPr lang="en-US" sz="2000" dirty="0" smtClean="0"/>
              <a:t> </a:t>
            </a:r>
            <a:r>
              <a:rPr lang="en-US" sz="2000" dirty="0" err="1" smtClean="0"/>
              <a:t>nigra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                  RELATION TO OTHER MANIFESTATIONS OF RF</a:t>
            </a:r>
          </a:p>
          <a:p>
            <a:r>
              <a:rPr lang="en-US" sz="2000" dirty="0" smtClean="0"/>
              <a:t>May be pure chorea.</a:t>
            </a:r>
          </a:p>
          <a:p>
            <a:r>
              <a:rPr lang="en-US" sz="2000" dirty="0" smtClean="0"/>
              <a:t>Because of the long latent period (1-7 months) of chorea, simultaneous occurrence of chorea and </a:t>
            </a:r>
            <a:r>
              <a:rPr lang="en-US" sz="2000" dirty="0" err="1" smtClean="0"/>
              <a:t>polyarthritis</a:t>
            </a:r>
            <a:r>
              <a:rPr lang="en-US" sz="2000" dirty="0" smtClean="0"/>
              <a:t> do not occur.</a:t>
            </a:r>
          </a:p>
          <a:p>
            <a:r>
              <a:rPr lang="en-US" sz="2000" dirty="0" smtClean="0"/>
              <a:t>When </a:t>
            </a:r>
            <a:r>
              <a:rPr lang="en-US" sz="2000" dirty="0" err="1" smtClean="0"/>
              <a:t>carditis</a:t>
            </a:r>
            <a:r>
              <a:rPr lang="en-US" sz="2000" dirty="0" smtClean="0"/>
              <a:t> and chorea appear together it is often due to clinically </a:t>
            </a:r>
            <a:r>
              <a:rPr lang="en-US" sz="2000" dirty="0" err="1" smtClean="0"/>
              <a:t>inapparent</a:t>
            </a:r>
            <a:r>
              <a:rPr lang="en-US" sz="2000" dirty="0" smtClean="0"/>
              <a:t> </a:t>
            </a:r>
            <a:r>
              <a:rPr lang="en-US" sz="2000" dirty="0" err="1" smtClean="0"/>
              <a:t>carditis</a:t>
            </a:r>
            <a:r>
              <a:rPr lang="en-US" sz="2000" dirty="0" smtClean="0"/>
              <a:t> called to attention by the onset of chorea.</a:t>
            </a:r>
          </a:p>
          <a:p>
            <a:r>
              <a:rPr lang="en-US" sz="2000" dirty="0" smtClean="0"/>
              <a:t>Antibody titers may have declined towards normal when </a:t>
            </a:r>
            <a:r>
              <a:rPr lang="en-US" sz="2000" dirty="0" err="1" smtClean="0"/>
              <a:t>choreiform</a:t>
            </a:r>
            <a:r>
              <a:rPr lang="en-US" sz="2000" dirty="0" smtClean="0"/>
              <a:t> movements appear.</a:t>
            </a:r>
          </a:p>
          <a:p>
            <a:r>
              <a:rPr lang="en-US" sz="2000" dirty="0" smtClean="0"/>
              <a:t>Recurrences of chorea are not uncommon.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Atypical seizures</a:t>
            </a:r>
          </a:p>
          <a:p>
            <a:r>
              <a:rPr lang="en-US" sz="1600" dirty="0" smtClean="0"/>
              <a:t>CVA</a:t>
            </a:r>
          </a:p>
          <a:p>
            <a:r>
              <a:rPr lang="en-US" sz="1600" dirty="0" smtClean="0"/>
              <a:t>Collagen vascular disease</a:t>
            </a:r>
          </a:p>
          <a:p>
            <a:r>
              <a:rPr lang="en-US" sz="1600" dirty="0" smtClean="0"/>
              <a:t>Drug intoxication-</a:t>
            </a:r>
            <a:r>
              <a:rPr lang="en-US" sz="1600" dirty="0" err="1" smtClean="0"/>
              <a:t>phenytoin</a:t>
            </a:r>
            <a:r>
              <a:rPr lang="en-US" sz="1600" dirty="0" smtClean="0"/>
              <a:t>, </a:t>
            </a:r>
            <a:r>
              <a:rPr lang="en-US" sz="1600" dirty="0" err="1" smtClean="0"/>
              <a:t>amitriptyline</a:t>
            </a:r>
            <a:r>
              <a:rPr lang="en-US" sz="1600" dirty="0" smtClean="0"/>
              <a:t>, </a:t>
            </a:r>
            <a:r>
              <a:rPr lang="en-US" sz="1600" dirty="0" err="1" smtClean="0"/>
              <a:t>metoclopramide,fluphenazine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Familiar chorea</a:t>
            </a:r>
          </a:p>
          <a:p>
            <a:r>
              <a:rPr lang="en-US" sz="1600" dirty="0" smtClean="0"/>
              <a:t>Hormonally induced chorea</a:t>
            </a:r>
          </a:p>
          <a:p>
            <a:r>
              <a:rPr lang="en-US" sz="1600" dirty="0" smtClean="0"/>
              <a:t>Hyperthyroidism</a:t>
            </a:r>
          </a:p>
          <a:p>
            <a:r>
              <a:rPr lang="en-US" sz="1600" dirty="0" err="1" smtClean="0"/>
              <a:t>Hypoparathyroidism</a:t>
            </a:r>
            <a:endParaRPr lang="en-US" sz="1600" dirty="0" smtClean="0"/>
          </a:p>
          <a:p>
            <a:r>
              <a:rPr lang="en-US" sz="1600" dirty="0" smtClean="0"/>
              <a:t>Lyme disease</a:t>
            </a:r>
          </a:p>
          <a:p>
            <a:r>
              <a:rPr lang="en-US" sz="1600" dirty="0" smtClean="0"/>
              <a:t>Wilson’s disease</a:t>
            </a:r>
          </a:p>
          <a:p>
            <a:pPr>
              <a:buNone/>
            </a:pPr>
            <a:r>
              <a:rPr lang="en-US" sz="1600" dirty="0" smtClean="0"/>
              <a:t>        PROGNOSIS- Duration of chorea is variable from one week to more than two years.</a:t>
            </a:r>
          </a:p>
          <a:p>
            <a:pPr>
              <a:buNone/>
            </a:pPr>
            <a:r>
              <a:rPr lang="en-US" sz="1600" dirty="0" smtClean="0"/>
              <a:t>Three-fourth of patients recover within 6 months.</a:t>
            </a:r>
          </a:p>
          <a:p>
            <a:pPr>
              <a:buNone/>
            </a:pPr>
            <a:r>
              <a:rPr lang="en-US" sz="1600" dirty="0" smtClean="0"/>
              <a:t>Manifestations may wax and wane during the course.</a:t>
            </a:r>
          </a:p>
          <a:p>
            <a:pPr>
              <a:buNone/>
            </a:pPr>
            <a:r>
              <a:rPr lang="en-US" sz="1600" dirty="0" err="1" smtClean="0"/>
              <a:t>Sequelae</a:t>
            </a:r>
            <a:r>
              <a:rPr lang="en-US" sz="1600" dirty="0" smtClean="0"/>
              <a:t>- convulsions, decreased learning ability, behavior problems and psychosis.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nodules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Incidence   -&lt;1-21%</a:t>
            </a:r>
          </a:p>
          <a:p>
            <a:r>
              <a:rPr lang="en-US" sz="2000" dirty="0" err="1" smtClean="0"/>
              <a:t>Cinical</a:t>
            </a:r>
            <a:r>
              <a:rPr lang="en-US" sz="2000" dirty="0" smtClean="0"/>
              <a:t>  manifestation-</a:t>
            </a:r>
            <a:r>
              <a:rPr lang="en-US" sz="2000" dirty="0" err="1" smtClean="0"/>
              <a:t>round,firm,freely</a:t>
            </a:r>
            <a:r>
              <a:rPr lang="en-US" sz="2000" dirty="0" smtClean="0"/>
              <a:t> </a:t>
            </a:r>
            <a:r>
              <a:rPr lang="en-US" sz="2000" dirty="0" err="1" smtClean="0"/>
              <a:t>movable,painless,size</a:t>
            </a:r>
            <a:r>
              <a:rPr lang="en-US" sz="2000" dirty="0" smtClean="0"/>
              <a:t> varies-.5-2cm</a:t>
            </a:r>
          </a:p>
          <a:p>
            <a:r>
              <a:rPr lang="en-US" sz="2000" dirty="0" smtClean="0"/>
              <a:t>Occur in crops over bony prominences or extensor tendons</a:t>
            </a:r>
          </a:p>
          <a:p>
            <a:r>
              <a:rPr lang="en-US" sz="2000" dirty="0" smtClean="0"/>
              <a:t>Common locations are </a:t>
            </a:r>
            <a:r>
              <a:rPr lang="en-US" sz="2000" dirty="0" err="1" smtClean="0"/>
              <a:t>elbows,wrists,ankles&amp;achilles</a:t>
            </a:r>
            <a:r>
              <a:rPr lang="en-US" sz="2000" dirty="0" smtClean="0"/>
              <a:t> </a:t>
            </a:r>
            <a:r>
              <a:rPr lang="en-US" sz="2000" dirty="0" err="1" smtClean="0"/>
              <a:t>tendons,scalp,spinous</a:t>
            </a:r>
            <a:r>
              <a:rPr lang="en-US" sz="2000" dirty="0" smtClean="0"/>
              <a:t> processes</a:t>
            </a:r>
          </a:p>
        </p:txBody>
      </p:sp>
      <p:pic>
        <p:nvPicPr>
          <p:cNvPr id="4" name="Picture 3" descr="s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86200"/>
            <a:ext cx="73152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Subcutaneos</a:t>
            </a:r>
            <a:r>
              <a:rPr lang="en-US" dirty="0" smtClean="0"/>
              <a:t> nodules</a:t>
            </a:r>
            <a:endParaRPr lang="en-US" dirty="0"/>
          </a:p>
        </p:txBody>
      </p:sp>
      <p:pic>
        <p:nvPicPr>
          <p:cNvPr id="1026" name="Picture 2" descr="C:\Users\User\Desktop\s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0"/>
            <a:ext cx="7010400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137160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No varies from one to few </a:t>
            </a:r>
            <a:r>
              <a:rPr lang="en-US" sz="2000" dirty="0" err="1" smtClean="0"/>
              <a:t>dozen,usually</a:t>
            </a:r>
            <a:r>
              <a:rPr lang="en-US" sz="2000" dirty="0" smtClean="0"/>
              <a:t> 3 to 4</a:t>
            </a:r>
          </a:p>
          <a:p>
            <a:r>
              <a:rPr lang="en-US" sz="2000" dirty="0" smtClean="0"/>
              <a:t>Persist from days to1-2 </a:t>
            </a:r>
            <a:r>
              <a:rPr lang="en-US" sz="2000" dirty="0" err="1" smtClean="0"/>
              <a:t>wks,rarely</a:t>
            </a:r>
            <a:r>
              <a:rPr lang="en-US" sz="2000" dirty="0" smtClean="0"/>
              <a:t> more than 1 month</a:t>
            </a:r>
          </a:p>
          <a:p>
            <a:r>
              <a:rPr lang="en-US" sz="2000" dirty="0" smtClean="0"/>
              <a:t>Are not </a:t>
            </a:r>
            <a:r>
              <a:rPr lang="en-US" sz="2000" dirty="0" err="1" smtClean="0"/>
              <a:t>pathognomic</a:t>
            </a:r>
            <a:r>
              <a:rPr lang="en-US" sz="2000" dirty="0" smtClean="0"/>
              <a:t> of RF</a:t>
            </a:r>
          </a:p>
          <a:p>
            <a:r>
              <a:rPr lang="en-US" sz="2000" dirty="0" smtClean="0"/>
              <a:t>Lesions in SLE,RA tend to larger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to other manifestations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 Rare as isolated manifestation of RF</a:t>
            </a:r>
          </a:p>
          <a:p>
            <a:r>
              <a:rPr lang="en-US" sz="2400" dirty="0" smtClean="0"/>
              <a:t>They are associated with </a:t>
            </a:r>
            <a:r>
              <a:rPr lang="en-US" sz="2400" dirty="0" err="1" smtClean="0"/>
              <a:t>carditis</a:t>
            </a:r>
            <a:r>
              <a:rPr lang="en-US" sz="2400" dirty="0" smtClean="0"/>
              <a:t> in most cases</a:t>
            </a:r>
          </a:p>
          <a:p>
            <a:r>
              <a:rPr lang="en-US" sz="2400" dirty="0" smtClean="0"/>
              <a:t>Usually appears several weeks after the onset of cardiac findings.</a:t>
            </a:r>
          </a:p>
          <a:p>
            <a:r>
              <a:rPr lang="en-US" sz="2400" dirty="0" smtClean="0"/>
              <a:t>Found more frequently in patients with severe </a:t>
            </a:r>
            <a:r>
              <a:rPr lang="en-US" sz="2400" dirty="0" err="1" smtClean="0"/>
              <a:t>carditis</a:t>
            </a:r>
            <a:r>
              <a:rPr lang="en-US" sz="2400" dirty="0" smtClean="0"/>
              <a:t> and may appear in recurrent crops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Pathology</a:t>
            </a:r>
          </a:p>
          <a:p>
            <a:endParaRPr lang="en-US" sz="20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Histologicaly</a:t>
            </a:r>
            <a:r>
              <a:rPr lang="en-US" sz="2400" dirty="0" smtClean="0"/>
              <a:t> consist of a central zone of </a:t>
            </a:r>
            <a:r>
              <a:rPr lang="en-US" sz="2400" dirty="0" err="1" smtClean="0"/>
              <a:t>fibrinoid</a:t>
            </a:r>
            <a:r>
              <a:rPr lang="en-US" sz="2400" dirty="0" smtClean="0"/>
              <a:t> necrosis surrounded by cellular reaction of </a:t>
            </a:r>
            <a:r>
              <a:rPr lang="en-US" sz="2400" dirty="0" err="1" smtClean="0"/>
              <a:t>histiocytes</a:t>
            </a:r>
            <a:r>
              <a:rPr lang="en-US" sz="2400" dirty="0" smtClean="0"/>
              <a:t> and fibroblasts </a:t>
            </a:r>
          </a:p>
          <a:p>
            <a:r>
              <a:rPr lang="en-US" sz="2400" dirty="0" err="1" smtClean="0"/>
              <a:t>Perivascular</a:t>
            </a:r>
            <a:r>
              <a:rPr lang="en-US" sz="2400" dirty="0" smtClean="0"/>
              <a:t> accumulations of lymphocytes and </a:t>
            </a:r>
            <a:r>
              <a:rPr lang="en-US" sz="2400" dirty="0" err="1" smtClean="0"/>
              <a:t>polymorphonuclear</a:t>
            </a:r>
            <a:r>
              <a:rPr lang="en-US" sz="2400" dirty="0" smtClean="0"/>
              <a:t> leukocytes </a:t>
            </a:r>
          </a:p>
          <a:p>
            <a:r>
              <a:rPr lang="en-US" sz="2400" dirty="0" smtClean="0"/>
              <a:t>Do not </a:t>
            </a:r>
            <a:r>
              <a:rPr lang="en-US" sz="2400" dirty="0" err="1" smtClean="0"/>
              <a:t>exibit</a:t>
            </a:r>
            <a:r>
              <a:rPr lang="en-US" sz="2400" dirty="0" smtClean="0"/>
              <a:t> </a:t>
            </a:r>
            <a:r>
              <a:rPr lang="en-US" sz="2400" dirty="0" err="1" smtClean="0"/>
              <a:t>palisading</a:t>
            </a:r>
            <a:r>
              <a:rPr lang="en-US" sz="2400" dirty="0" smtClean="0"/>
              <a:t>.</a:t>
            </a:r>
            <a:endParaRPr lang="en-US" dirty="0"/>
          </a:p>
        </p:txBody>
      </p:sp>
      <p:pic>
        <p:nvPicPr>
          <p:cNvPr id="4" name="Picture 2" descr="C:\Users\User\Desktop\s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048000"/>
            <a:ext cx="2971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Marginetum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EM occurs in 15 </a:t>
            </a:r>
            <a:r>
              <a:rPr lang="en-US" sz="2000" dirty="0" err="1" smtClean="0"/>
              <a:t>persentage</a:t>
            </a:r>
            <a:r>
              <a:rPr lang="en-US" sz="2000" dirty="0" smtClean="0"/>
              <a:t> or less of patients with acute RF.</a:t>
            </a:r>
          </a:p>
          <a:p>
            <a:r>
              <a:rPr lang="en-US" sz="2000" dirty="0" smtClean="0"/>
              <a:t>Evanescent in </a:t>
            </a:r>
            <a:r>
              <a:rPr lang="en-US" sz="2000" dirty="0" err="1" smtClean="0"/>
              <a:t>nature,maybe</a:t>
            </a:r>
            <a:r>
              <a:rPr lang="en-US" sz="2000" dirty="0" smtClean="0"/>
              <a:t> missed in </a:t>
            </a:r>
            <a:r>
              <a:rPr lang="en-US" sz="2000" dirty="0" err="1" smtClean="0"/>
              <a:t>particularry</a:t>
            </a:r>
            <a:r>
              <a:rPr lang="en-US" sz="2000" dirty="0" smtClean="0"/>
              <a:t> in dark skinned patients.</a:t>
            </a:r>
          </a:p>
          <a:p>
            <a:r>
              <a:rPr lang="en-US" sz="2000" dirty="0" smtClean="0"/>
              <a:t>Rash appears first as bright pink </a:t>
            </a:r>
            <a:r>
              <a:rPr lang="en-US" sz="2000" dirty="0" err="1" smtClean="0"/>
              <a:t>macule</a:t>
            </a:r>
            <a:r>
              <a:rPr lang="en-US" sz="2000" dirty="0" smtClean="0"/>
              <a:t> or papule ,that spreads outward in circular or </a:t>
            </a:r>
            <a:r>
              <a:rPr lang="en-US" sz="2000" dirty="0" err="1" smtClean="0"/>
              <a:t>serpiginous</a:t>
            </a:r>
            <a:r>
              <a:rPr lang="en-US" sz="2000" dirty="0" smtClean="0"/>
              <a:t> pattern.</a:t>
            </a:r>
          </a:p>
          <a:p>
            <a:r>
              <a:rPr lang="en-US" sz="2000" dirty="0" smtClean="0"/>
              <a:t>Multiple appearing on the trunk or proximal extremities rarely on the distal extremities never on the face.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5" name="Content Placeholder 3" descr="E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191000"/>
            <a:ext cx="2466975" cy="1847850"/>
          </a:xfrm>
          <a:prstGeom prst="rect">
            <a:avLst/>
          </a:prstGeom>
        </p:spPr>
      </p:pic>
      <p:pic>
        <p:nvPicPr>
          <p:cNvPr id="6" name="Picture 5" descr="E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91000"/>
            <a:ext cx="24384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a859db45954de14670c82c5aa7389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0"/>
            <a:ext cx="4343400" cy="4953000"/>
          </a:xfrm>
        </p:spPr>
      </p:pic>
      <p:pic>
        <p:nvPicPr>
          <p:cNvPr id="5" name="Picture 4" descr="rh 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81200"/>
            <a:ext cx="22860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447800"/>
            <a:ext cx="199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INFECTION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505200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5029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rheumatic fever is a non </a:t>
            </a:r>
            <a:r>
              <a:rPr lang="en-US" dirty="0" err="1" smtClean="0"/>
              <a:t>suppurative</a:t>
            </a:r>
            <a:r>
              <a:rPr lang="en-US" dirty="0" smtClean="0"/>
              <a:t> complication of Group A beta hemolytic streptococcal sore throat.</a:t>
            </a:r>
          </a:p>
          <a:p>
            <a:r>
              <a:rPr lang="en-US" dirty="0" smtClean="0"/>
              <a:t>It affects </a:t>
            </a:r>
            <a:r>
              <a:rPr lang="en-US" dirty="0" err="1" smtClean="0"/>
              <a:t>joints,skin,subcutaneous</a:t>
            </a:r>
            <a:r>
              <a:rPr lang="en-US" dirty="0" smtClean="0"/>
              <a:t> </a:t>
            </a:r>
            <a:r>
              <a:rPr lang="en-US" dirty="0" err="1" smtClean="0"/>
              <a:t>tissue,brain</a:t>
            </a:r>
            <a:r>
              <a:rPr lang="en-US" dirty="0" smtClean="0"/>
              <a:t> and </a:t>
            </a:r>
            <a:r>
              <a:rPr lang="en-US" dirty="0" err="1" smtClean="0"/>
              <a:t>heart.Except</a:t>
            </a:r>
            <a:r>
              <a:rPr lang="en-US" dirty="0" smtClean="0"/>
              <a:t> </a:t>
            </a:r>
            <a:r>
              <a:rPr lang="en-US" dirty="0" err="1" smtClean="0"/>
              <a:t>heart,all</a:t>
            </a:r>
            <a:r>
              <a:rPr lang="en-US" dirty="0" smtClean="0"/>
              <a:t> other effects are reversible</a:t>
            </a:r>
          </a:p>
          <a:p>
            <a:r>
              <a:rPr lang="en-US" dirty="0" smtClean="0"/>
              <a:t>Cardiac complications are significant resulting in life threatening </a:t>
            </a:r>
            <a:r>
              <a:rPr lang="en-US" dirty="0" err="1" smtClean="0"/>
              <a:t>valvular</a:t>
            </a:r>
            <a:r>
              <a:rPr lang="en-US" dirty="0" smtClean="0"/>
              <a:t> heart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7638288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N</a:t>
            </a:r>
            <a:r>
              <a:rPr lang="en-US" sz="2400" dirty="0" err="1" smtClean="0"/>
              <a:t>onpruritic,nonpainful,blanch</a:t>
            </a:r>
            <a:r>
              <a:rPr lang="en-US" sz="2400" dirty="0" smtClean="0"/>
              <a:t> on </a:t>
            </a:r>
            <a:r>
              <a:rPr lang="en-US" sz="2400" dirty="0" err="1" smtClean="0"/>
              <a:t>pressure,only</a:t>
            </a:r>
            <a:r>
              <a:rPr lang="en-US" sz="2400" dirty="0" smtClean="0"/>
              <a:t> rarely raised</a:t>
            </a:r>
          </a:p>
          <a:p>
            <a:r>
              <a:rPr lang="en-US" sz="2400" dirty="0" smtClean="0"/>
              <a:t>Individual lesions may come and go in min. at times changing shapes before observer’s </a:t>
            </a:r>
            <a:r>
              <a:rPr lang="en-US" sz="2400" dirty="0" err="1" smtClean="0"/>
              <a:t>eyes,so</a:t>
            </a:r>
            <a:r>
              <a:rPr lang="en-US" sz="2400" dirty="0" smtClean="0"/>
              <a:t> described as </a:t>
            </a:r>
            <a:r>
              <a:rPr lang="en-US" sz="2400" dirty="0" smtClean="0">
                <a:solidFill>
                  <a:srgbClr val="00B0F0"/>
                </a:solidFill>
              </a:rPr>
              <a:t>“smoke rings” </a:t>
            </a:r>
            <a:r>
              <a:rPr lang="en-US" sz="2400" dirty="0" smtClean="0"/>
              <a:t>beneath the skin</a:t>
            </a:r>
          </a:p>
          <a:p>
            <a:r>
              <a:rPr lang="en-US" sz="2400" dirty="0" smtClean="0"/>
              <a:t>Usually occurs early in the course of rheumatic attack .</a:t>
            </a:r>
          </a:p>
          <a:p>
            <a:r>
              <a:rPr lang="en-US" sz="2400" dirty="0" smtClean="0"/>
              <a:t>May persist or recur for months or even years.</a:t>
            </a:r>
          </a:p>
          <a:p>
            <a:r>
              <a:rPr lang="en-US" sz="2400" dirty="0" smtClean="0"/>
              <a:t>Not influenced by anti inflammatory therapy.</a:t>
            </a:r>
          </a:p>
          <a:p>
            <a:r>
              <a:rPr lang="en-US" sz="2400" dirty="0" smtClean="0"/>
              <a:t>Associated with </a:t>
            </a:r>
            <a:r>
              <a:rPr lang="en-US" sz="2400" dirty="0" err="1" smtClean="0"/>
              <a:t>carditis</a:t>
            </a:r>
            <a:r>
              <a:rPr lang="en-US" sz="2400" dirty="0" smtClean="0"/>
              <a:t> but not necessarily</a:t>
            </a:r>
          </a:p>
          <a:p>
            <a:r>
              <a:rPr lang="en-US" sz="2400" dirty="0" smtClean="0"/>
              <a:t>Nodules and EM do occur together.</a:t>
            </a:r>
          </a:p>
          <a:p>
            <a:r>
              <a:rPr lang="en-US" sz="2400" dirty="0" err="1" smtClean="0"/>
              <a:t>Sepsis,drug</a:t>
            </a:r>
            <a:r>
              <a:rPr lang="en-US" sz="2400" dirty="0" smtClean="0"/>
              <a:t> </a:t>
            </a:r>
            <a:r>
              <a:rPr lang="en-US" sz="2400" dirty="0" err="1" smtClean="0"/>
              <a:t>reactions,glomeronephritis</a:t>
            </a:r>
            <a:r>
              <a:rPr lang="en-US" sz="2400" dirty="0" smtClean="0"/>
              <a:t> can have EM.</a:t>
            </a:r>
          </a:p>
          <a:p>
            <a:r>
              <a:rPr lang="en-US" sz="2400" dirty="0" err="1" smtClean="0"/>
              <a:t>Circinate</a:t>
            </a:r>
            <a:r>
              <a:rPr lang="en-US" sz="2400" dirty="0" smtClean="0"/>
              <a:t> rash of </a:t>
            </a:r>
            <a:r>
              <a:rPr lang="en-US" sz="2400" dirty="0" err="1" smtClean="0"/>
              <a:t>lyme</a:t>
            </a:r>
            <a:r>
              <a:rPr lang="en-US" sz="2400" dirty="0" smtClean="0"/>
              <a:t> disease may resemble EM.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E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52400"/>
            <a:ext cx="2438400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RHEUMATIC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Acute inflammatory </a:t>
            </a:r>
            <a:r>
              <a:rPr lang="en-US" sz="2400" dirty="0" err="1" smtClean="0"/>
              <a:t>pneumonitis</a:t>
            </a:r>
            <a:r>
              <a:rPr lang="en-US" sz="2400" dirty="0" smtClean="0"/>
              <a:t> has been </a:t>
            </a:r>
            <a:r>
              <a:rPr lang="en-US" sz="2400" dirty="0" err="1" smtClean="0"/>
              <a:t>described,usually</a:t>
            </a:r>
            <a:r>
              <a:rPr lang="en-US" sz="2400" dirty="0" smtClean="0"/>
              <a:t> with severe </a:t>
            </a:r>
            <a:r>
              <a:rPr lang="en-US" sz="2400" dirty="0" err="1" smtClean="0"/>
              <a:t>carditis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-Chest </a:t>
            </a:r>
            <a:r>
              <a:rPr lang="en-US" sz="2400" dirty="0" err="1" smtClean="0"/>
              <a:t>xray</a:t>
            </a:r>
            <a:r>
              <a:rPr lang="en-US" sz="2400" dirty="0" smtClean="0"/>
              <a:t> –</a:t>
            </a:r>
            <a:r>
              <a:rPr lang="en-US" sz="2400" dirty="0" err="1" smtClean="0"/>
              <a:t>hilar</a:t>
            </a:r>
            <a:r>
              <a:rPr lang="en-US" sz="2400" dirty="0" smtClean="0"/>
              <a:t> or patchy</a:t>
            </a:r>
          </a:p>
          <a:p>
            <a:pPr>
              <a:buNone/>
            </a:pPr>
            <a:r>
              <a:rPr lang="en-US" sz="2400" dirty="0" smtClean="0"/>
              <a:t>  Distribution or consolidation</a:t>
            </a:r>
          </a:p>
          <a:p>
            <a:pPr>
              <a:buNone/>
            </a:pPr>
            <a:r>
              <a:rPr lang="en-US" sz="2400" dirty="0" smtClean="0"/>
              <a:t>       Deposition of </a:t>
            </a:r>
            <a:r>
              <a:rPr lang="en-US" sz="2400" dirty="0" err="1" smtClean="0"/>
              <a:t>RBCs,fibrin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err="1" smtClean="0"/>
              <a:t>hemosiderin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3" descr="rf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86200"/>
            <a:ext cx="2971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Arthralgia</a:t>
            </a:r>
            <a:r>
              <a:rPr lang="en-US" sz="2400" dirty="0" smtClean="0"/>
              <a:t> –involves large joints ,  may be mild or incapacitating , present for days-</a:t>
            </a:r>
            <a:r>
              <a:rPr lang="en-US" sz="2400" dirty="0" err="1" smtClean="0"/>
              <a:t>weeks,verying</a:t>
            </a:r>
            <a:r>
              <a:rPr lang="en-US" sz="2400" dirty="0" smtClean="0"/>
              <a:t> in severity. </a:t>
            </a:r>
          </a:p>
          <a:p>
            <a:r>
              <a:rPr lang="en-US" sz="2400" dirty="0" err="1" smtClean="0"/>
              <a:t>Epistaxis</a:t>
            </a:r>
            <a:r>
              <a:rPr lang="en-US" sz="2400" dirty="0" smtClean="0"/>
              <a:t>-mild or severe enough to require transfusions.</a:t>
            </a:r>
          </a:p>
          <a:p>
            <a:r>
              <a:rPr lang="en-US" sz="2400" dirty="0" smtClean="0"/>
              <a:t>Abdominal pain-</a:t>
            </a:r>
            <a:r>
              <a:rPr lang="en-US" sz="2400" dirty="0" err="1" smtClean="0"/>
              <a:t>epigastric</a:t>
            </a:r>
            <a:r>
              <a:rPr lang="en-US" sz="2400" dirty="0" smtClean="0"/>
              <a:t> or </a:t>
            </a:r>
            <a:r>
              <a:rPr lang="en-US" sz="2400" dirty="0" err="1" smtClean="0"/>
              <a:t>periumbilical,may</a:t>
            </a:r>
            <a:r>
              <a:rPr lang="en-US" sz="2400" dirty="0" smtClean="0"/>
              <a:t> be indistinguishable from acute appendicitis</a:t>
            </a:r>
          </a:p>
          <a:p>
            <a:r>
              <a:rPr lang="en-US" sz="2400" dirty="0" smtClean="0"/>
              <a:t>Fever-usually from 101-104 </a:t>
            </a:r>
            <a:r>
              <a:rPr lang="en-US" sz="2400" dirty="0" err="1" smtClean="0"/>
              <a:t>F,no</a:t>
            </a:r>
            <a:r>
              <a:rPr lang="en-US" sz="2400" dirty="0" smtClean="0"/>
              <a:t> characteristic fever pattern</a:t>
            </a:r>
          </a:p>
          <a:p>
            <a:r>
              <a:rPr lang="en-US" sz="2400" dirty="0" smtClean="0"/>
              <a:t>ESR &gt; or = 60</a:t>
            </a:r>
          </a:p>
          <a:p>
            <a:r>
              <a:rPr lang="en-US" sz="2400" dirty="0" smtClean="0"/>
              <a:t>CRP &gt; or = 3</a:t>
            </a:r>
          </a:p>
          <a:p>
            <a:r>
              <a:rPr lang="en-US" sz="2400" dirty="0" smtClean="0"/>
              <a:t>Prolonged PR </a:t>
            </a:r>
            <a:r>
              <a:rPr lang="en-US" sz="2400" dirty="0" err="1" smtClean="0"/>
              <a:t>intrevel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RHEUMATIC CARDITIS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FREQUENCY OF CARDITIS IN ACUTE RHEUMATIC FEVER</a:t>
            </a:r>
          </a:p>
          <a:p>
            <a:pPr>
              <a:buNone/>
            </a:pPr>
            <a:r>
              <a:rPr lang="en-US" sz="2000" dirty="0" smtClean="0"/>
              <a:t>INDIA- 90% in all attacks.</a:t>
            </a:r>
          </a:p>
          <a:p>
            <a:pPr>
              <a:buNone/>
            </a:pPr>
            <a:r>
              <a:rPr lang="en-US" sz="2000" dirty="0" smtClean="0"/>
              <a:t>              30% in first attacks</a:t>
            </a:r>
            <a:endParaRPr lang="en-US" sz="20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19401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ONSET 0f </a:t>
            </a:r>
            <a:r>
              <a:rPr lang="en-US" dirty="0" err="1" smtClean="0"/>
              <a:t>carditis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Subclinical cardiac involvement</a:t>
            </a:r>
          </a:p>
          <a:p>
            <a:r>
              <a:rPr lang="en-US" sz="1600" dirty="0" smtClean="0"/>
              <a:t>Indolent</a:t>
            </a:r>
          </a:p>
          <a:p>
            <a:r>
              <a:rPr lang="en-US" sz="1600" dirty="0" err="1" smtClean="0"/>
              <a:t>Subacute</a:t>
            </a:r>
            <a:endParaRPr lang="en-US" sz="1600" dirty="0" smtClean="0"/>
          </a:p>
          <a:p>
            <a:r>
              <a:rPr lang="en-US" sz="1600" dirty="0" smtClean="0"/>
              <a:t>Acute</a:t>
            </a:r>
          </a:p>
          <a:p>
            <a:r>
              <a:rPr lang="en-US" sz="1600" dirty="0" err="1" smtClean="0"/>
              <a:t>Fulminant</a:t>
            </a:r>
            <a:r>
              <a:rPr lang="en-US" sz="1600" dirty="0" smtClean="0"/>
              <a:t> congestive heart failure</a:t>
            </a:r>
          </a:p>
          <a:p>
            <a:r>
              <a:rPr lang="en-US" sz="1600" dirty="0" smtClean="0"/>
              <a:t>MR,AR of varying severity</a:t>
            </a:r>
          </a:p>
          <a:p>
            <a:r>
              <a:rPr lang="en-US" sz="1600" dirty="0" err="1" smtClean="0"/>
              <a:t>Pericarditis</a:t>
            </a:r>
            <a:endParaRPr lang="en-US" sz="1600" dirty="0" smtClean="0"/>
          </a:p>
          <a:p>
            <a:r>
              <a:rPr lang="en-US" sz="1600" dirty="0" smtClean="0"/>
              <a:t>Conduction </a:t>
            </a:r>
            <a:r>
              <a:rPr lang="en-US" sz="1600" dirty="0" err="1" smtClean="0"/>
              <a:t>disturbanes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solidFill>
                  <a:srgbClr val="00B0F0"/>
                </a:solidFill>
              </a:rPr>
              <a:t>Younger patients- </a:t>
            </a:r>
            <a:r>
              <a:rPr lang="en-US" sz="1600" dirty="0" smtClean="0"/>
              <a:t>present with history of fever</a:t>
            </a:r>
          </a:p>
          <a:p>
            <a:pPr>
              <a:buNone/>
            </a:pPr>
            <a:r>
              <a:rPr lang="en-US" sz="1600" dirty="0" smtClean="0"/>
              <a:t>                                  loss of </a:t>
            </a:r>
            <a:r>
              <a:rPr lang="en-US" sz="1600" dirty="0" err="1" smtClean="0"/>
              <a:t>apetite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lassitude</a:t>
            </a:r>
          </a:p>
          <a:p>
            <a:pPr>
              <a:buNone/>
            </a:pPr>
            <a:r>
              <a:rPr lang="en-US" sz="1600" dirty="0" smtClean="0"/>
              <a:t>                                  lethargy</a:t>
            </a:r>
          </a:p>
          <a:p>
            <a:pPr>
              <a:buNone/>
            </a:pPr>
            <a:r>
              <a:rPr lang="en-US" sz="1600" dirty="0" smtClean="0"/>
              <a:t>                                  easy </a:t>
            </a:r>
            <a:r>
              <a:rPr lang="en-US" sz="1600" dirty="0" err="1" smtClean="0"/>
              <a:t>fatiguability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vague pains over a period of few weeks</a:t>
            </a:r>
          </a:p>
          <a:p>
            <a:pPr>
              <a:buNone/>
            </a:pPr>
            <a:r>
              <a:rPr lang="en-US" sz="1600" dirty="0" smtClean="0"/>
              <a:t>Patients who have significant arthritis less commonly have severe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RECOGNISION OF CARDITIS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Rheumatic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 is an early manifestation of RF. </a:t>
            </a:r>
          </a:p>
          <a:p>
            <a:r>
              <a:rPr lang="en-US" sz="1600" dirty="0" smtClean="0"/>
              <a:t>80% of patients develop in the first two weeks.</a:t>
            </a:r>
          </a:p>
          <a:p>
            <a:pPr>
              <a:buNone/>
            </a:pPr>
            <a:r>
              <a:rPr lang="en-US" sz="2000" dirty="0" err="1" smtClean="0"/>
              <a:t>Pancarditis</a:t>
            </a: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                </a:t>
            </a:r>
            <a:r>
              <a:rPr lang="en-US" sz="1600" dirty="0" err="1" smtClean="0"/>
              <a:t>Myocarditis</a:t>
            </a:r>
            <a:r>
              <a:rPr lang="en-US" sz="1600" dirty="0" smtClean="0"/>
              <a:t>- Soft S1</a:t>
            </a:r>
          </a:p>
          <a:p>
            <a:pPr>
              <a:buNone/>
            </a:pPr>
            <a:r>
              <a:rPr lang="en-US" sz="1600" dirty="0" smtClean="0"/>
              <a:t>                                    Gallop sounds</a:t>
            </a:r>
          </a:p>
          <a:p>
            <a:pPr>
              <a:buNone/>
            </a:pPr>
            <a:r>
              <a:rPr lang="en-US" sz="1600" dirty="0" smtClean="0"/>
              <a:t>                                     Unexplained </a:t>
            </a:r>
            <a:r>
              <a:rPr lang="en-US" sz="1600" dirty="0" err="1" smtClean="0"/>
              <a:t>cardiomegaly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   Unexplained congestive heart failure  </a:t>
            </a:r>
            <a:endParaRPr lang="en-US" sz="1600" dirty="0"/>
          </a:p>
        </p:txBody>
      </p:sp>
      <p:pic>
        <p:nvPicPr>
          <p:cNvPr id="4" name="Picture 3" descr="p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343400"/>
            <a:ext cx="2362200" cy="1933575"/>
          </a:xfrm>
          <a:prstGeom prst="rect">
            <a:avLst/>
          </a:prstGeom>
        </p:spPr>
      </p:pic>
      <p:pic>
        <p:nvPicPr>
          <p:cNvPr id="5" name="Picture 4" descr="gall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419600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PERICARDITIS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Pericardial rubs- transient</a:t>
            </a:r>
          </a:p>
          <a:p>
            <a:r>
              <a:rPr lang="en-US" sz="1600" dirty="0" smtClean="0"/>
              <a:t>Serous or hemorrhagic effusion</a:t>
            </a:r>
          </a:p>
          <a:p>
            <a:r>
              <a:rPr lang="en-US" sz="1600" dirty="0" smtClean="0"/>
              <a:t>Rare reports of pericardial </a:t>
            </a:r>
            <a:r>
              <a:rPr lang="en-US" sz="1600" dirty="0" err="1" smtClean="0"/>
              <a:t>tamponade</a:t>
            </a:r>
            <a:r>
              <a:rPr lang="en-US" sz="1600" dirty="0" smtClean="0"/>
              <a:t> and even pericardial constriction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Differential diagnosis- Tubercular </a:t>
            </a:r>
            <a:r>
              <a:rPr lang="en-US" sz="1600" dirty="0" err="1" smtClean="0"/>
              <a:t>pericarditis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                       Normal valves 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       No regurgitation of valves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pic>
        <p:nvPicPr>
          <p:cNvPr id="4" name="Picture 3" descr="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09800"/>
            <a:ext cx="3457575" cy="225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REGURGITATION (ENDOCARDITIS)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Mitral regurgitation-Soft blowing, </a:t>
            </a:r>
            <a:r>
              <a:rPr lang="en-US" sz="1600" dirty="0" err="1" smtClean="0"/>
              <a:t>pansystolic</a:t>
            </a:r>
            <a:r>
              <a:rPr lang="en-US" sz="1600" dirty="0" smtClean="0"/>
              <a:t> murmur of MR at the apex.</a:t>
            </a:r>
          </a:p>
          <a:p>
            <a:pPr>
              <a:buNone/>
            </a:pPr>
            <a:r>
              <a:rPr lang="en-US" sz="1600" dirty="0" smtClean="0"/>
              <a:t>                                    </a:t>
            </a:r>
            <a:r>
              <a:rPr lang="en-US" sz="1600" dirty="0" err="1" smtClean="0"/>
              <a:t>Mirtal</a:t>
            </a:r>
            <a:r>
              <a:rPr lang="en-US" sz="1600" dirty="0" smtClean="0"/>
              <a:t> valve involvement in 92-95%of patients with </a:t>
            </a:r>
            <a:r>
              <a:rPr lang="en-US" sz="1600" dirty="0" err="1" smtClean="0"/>
              <a:t>carditis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   70-75% of patients, only valve affected</a:t>
            </a:r>
          </a:p>
          <a:p>
            <a:pPr>
              <a:buNone/>
            </a:pPr>
            <a:r>
              <a:rPr lang="en-US" sz="1600" dirty="0" smtClean="0"/>
              <a:t>Mitral </a:t>
            </a:r>
            <a:r>
              <a:rPr lang="en-US" sz="1600" dirty="0" err="1" smtClean="0"/>
              <a:t>valvulitis</a:t>
            </a:r>
            <a:r>
              <a:rPr lang="en-US" sz="1600" dirty="0" smtClean="0"/>
              <a:t>-Low-pitched mid-diastolic Carey Coombs murmur best appreciated at the apex with no </a:t>
            </a:r>
            <a:r>
              <a:rPr lang="en-US" sz="1600" dirty="0" err="1" smtClean="0"/>
              <a:t>presystolic</a:t>
            </a:r>
            <a:r>
              <a:rPr lang="en-US" sz="1600" dirty="0" smtClean="0"/>
              <a:t> accentuation and </a:t>
            </a:r>
            <a:r>
              <a:rPr lang="en-US" sz="1600" dirty="0" err="1" smtClean="0"/>
              <a:t>dissappears</a:t>
            </a:r>
            <a:r>
              <a:rPr lang="en-US" sz="1600" dirty="0" smtClean="0"/>
              <a:t> on follow-up.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4" name="Picture 3" descr="inde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10000"/>
            <a:ext cx="3352800" cy="2483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AORTIC VALVE INVOLVEMENT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327392" cy="5105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Presence as aortic regurgitation</a:t>
            </a:r>
          </a:p>
          <a:p>
            <a:r>
              <a:rPr lang="en-US" sz="1600" dirty="0" smtClean="0"/>
              <a:t>Aortic </a:t>
            </a:r>
            <a:r>
              <a:rPr lang="en-US" sz="1600" dirty="0" err="1" smtClean="0"/>
              <a:t>stenosis</a:t>
            </a:r>
            <a:r>
              <a:rPr lang="en-US" sz="1600" dirty="0" smtClean="0"/>
              <a:t> is not a feature of acute rheumatic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AS with multiple attacks of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 and nearly always associated with mitral valve disease.</a:t>
            </a:r>
          </a:p>
          <a:p>
            <a:r>
              <a:rPr lang="en-US" sz="1600" dirty="0" smtClean="0"/>
              <a:t>High-pitched soft </a:t>
            </a:r>
            <a:r>
              <a:rPr lang="en-US" sz="1600" dirty="0" err="1" smtClean="0"/>
              <a:t>decrescento</a:t>
            </a:r>
            <a:r>
              <a:rPr lang="en-US" sz="1600" dirty="0" smtClean="0"/>
              <a:t> murmur of AR is easy to miss.</a:t>
            </a:r>
          </a:p>
          <a:p>
            <a:r>
              <a:rPr lang="en-US" sz="1600" dirty="0" smtClean="0"/>
              <a:t>Aortic valve involvement in 20-25%of patients with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, isolated finding in 5-8%.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7" name="Picture 6" descr="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810000"/>
            <a:ext cx="252412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VALVULITIS IN RHEUMATIC FEVER</a:t>
            </a:r>
            <a:endParaRPr lang="en-US" dirty="0"/>
          </a:p>
        </p:txBody>
      </p:sp>
      <p:pic>
        <p:nvPicPr>
          <p:cNvPr id="4" name="Content Placeholder 3" descr="HEAR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717676"/>
            <a:ext cx="44958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70104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20-25%</a:t>
            </a:r>
          </a:p>
          <a:p>
            <a:r>
              <a:rPr lang="en-US" sz="1400" dirty="0" smtClean="0"/>
              <a:t>5-8%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3733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70-75%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5410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30-50% at autopsy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6324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Tricuspid valve involvement is uncommon in first attack but in recurrent disease present as organic TR, less commonly organic TS.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0386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Almost never, rare pathologically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RHEUMATIC FEVER-CURRENT SCENARIO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(A study by IB </a:t>
            </a:r>
            <a:r>
              <a:rPr lang="en-US" sz="2400" dirty="0" err="1" smtClean="0"/>
              <a:t>Vijayalakshmi,Bangaluru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Despite the tremendous progress made in </a:t>
            </a:r>
            <a:r>
              <a:rPr lang="en-US" sz="2400" dirty="0" err="1" smtClean="0"/>
              <a:t>cardiology,the</a:t>
            </a:r>
            <a:r>
              <a:rPr lang="en-US" sz="2400" dirty="0" smtClean="0"/>
              <a:t> morbidity and mortality due to acute rheumatic fever and its consequences remain very high in </a:t>
            </a:r>
            <a:r>
              <a:rPr lang="en-US" sz="2400" dirty="0" err="1" smtClean="0"/>
              <a:t>india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err="1" smtClean="0"/>
              <a:t>india,rheumatic</a:t>
            </a:r>
            <a:r>
              <a:rPr lang="en-US" sz="2400" dirty="0" smtClean="0"/>
              <a:t> fever accounts formerly 25-45% of acquired heart disease</a:t>
            </a:r>
          </a:p>
          <a:p>
            <a:r>
              <a:rPr lang="en-US" sz="2400" dirty="0" smtClean="0"/>
              <a:t>Annual incidence of rheumatic fever is 100-200 %greater than that of developed countries</a:t>
            </a:r>
          </a:p>
          <a:p>
            <a:r>
              <a:rPr lang="en-US" sz="2400" dirty="0" smtClean="0"/>
              <a:t>Recent data suggest that large no: of cases are still frequently in younger children under the age of 10 years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VALVE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Primary effects of rheumatic fever are inflammatory </a:t>
            </a:r>
            <a:r>
              <a:rPr lang="en-US" sz="1600" dirty="0" err="1" smtClean="0"/>
              <a:t>valvulitis</a:t>
            </a:r>
            <a:r>
              <a:rPr lang="en-US" sz="1600" dirty="0" smtClean="0"/>
              <a:t>, annular dysfunction/dilatation.</a:t>
            </a:r>
          </a:p>
          <a:p>
            <a:r>
              <a:rPr lang="en-US" sz="1600" dirty="0" err="1" smtClean="0"/>
              <a:t>Valvulitis</a:t>
            </a:r>
            <a:r>
              <a:rPr lang="en-US" sz="1600" dirty="0" smtClean="0"/>
              <a:t> results in rheumatic </a:t>
            </a:r>
            <a:r>
              <a:rPr lang="en-US" sz="1600" dirty="0" err="1" smtClean="0"/>
              <a:t>verrucous</a:t>
            </a:r>
            <a:r>
              <a:rPr lang="en-US" sz="1600" dirty="0" smtClean="0"/>
              <a:t> vegetations, seen as nodules on </a:t>
            </a:r>
            <a:r>
              <a:rPr lang="en-US" sz="1600" dirty="0" err="1" smtClean="0"/>
              <a:t>ecocardiography</a:t>
            </a:r>
            <a:r>
              <a:rPr lang="en-US" sz="1600" dirty="0" smtClean="0"/>
              <a:t>.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4" name="Picture 3" descr="m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8000"/>
            <a:ext cx="5029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Mild to moderate MR- Have left ventricular dilatation with mild or no annular dilatation and no mitral valve </a:t>
            </a:r>
            <a:r>
              <a:rPr lang="en-US" sz="1600" dirty="0" err="1" smtClean="0"/>
              <a:t>prolapse</a:t>
            </a:r>
            <a:r>
              <a:rPr lang="en-US" sz="1600" dirty="0" smtClean="0"/>
              <a:t> in acute cases.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Severe MR commonly have annular dilatation, </a:t>
            </a:r>
            <a:r>
              <a:rPr lang="en-US" sz="1600" dirty="0" err="1" smtClean="0"/>
              <a:t>chordal</a:t>
            </a:r>
            <a:r>
              <a:rPr lang="en-US" sz="1600" dirty="0" smtClean="0"/>
              <a:t> elongation and anterior </a:t>
            </a:r>
            <a:r>
              <a:rPr lang="en-US" sz="1600" dirty="0" err="1" smtClean="0"/>
              <a:t>mitaral</a:t>
            </a:r>
            <a:r>
              <a:rPr lang="en-US" sz="1600" dirty="0" smtClean="0"/>
              <a:t> leaflet </a:t>
            </a:r>
            <a:r>
              <a:rPr lang="en-US" sz="1600" dirty="0" err="1" smtClean="0"/>
              <a:t>prolapse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Picture 3" descr="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67200"/>
            <a:ext cx="2486025" cy="1838325"/>
          </a:xfrm>
          <a:prstGeom prst="rect">
            <a:avLst/>
          </a:prstGeom>
        </p:spPr>
      </p:pic>
      <p:pic>
        <p:nvPicPr>
          <p:cNvPr id="5" name="Picture 4" descr="c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267200"/>
            <a:ext cx="3009525" cy="1676400"/>
          </a:xfrm>
          <a:prstGeom prst="rect">
            <a:avLst/>
          </a:prstGeom>
        </p:spPr>
      </p:pic>
      <p:pic>
        <p:nvPicPr>
          <p:cNvPr id="6" name="Picture 5" descr="amr.jpg"/>
          <p:cNvPicPr>
            <a:picLocks noChangeAspect="1"/>
          </p:cNvPicPr>
          <p:nvPr/>
        </p:nvPicPr>
        <p:blipFill>
          <a:blip r:embed="rId4"/>
          <a:srcRect r="35897"/>
          <a:stretch>
            <a:fillRect/>
          </a:stretch>
        </p:blipFill>
        <p:spPr>
          <a:xfrm>
            <a:off x="3581400" y="2133600"/>
            <a:ext cx="1905000" cy="154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6248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majority of patients with mild to moderate regurgitation, </a:t>
            </a:r>
            <a:r>
              <a:rPr lang="en-US" dirty="0" err="1" smtClean="0"/>
              <a:t>carditis</a:t>
            </a:r>
            <a:r>
              <a:rPr lang="en-US" dirty="0" smtClean="0"/>
              <a:t> disappears on follow-up.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VALVE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Ashoff</a:t>
            </a:r>
            <a:r>
              <a:rPr lang="en-US" sz="1600" dirty="0" smtClean="0"/>
              <a:t> nodules have a predilection for </a:t>
            </a:r>
            <a:r>
              <a:rPr lang="en-US" sz="1600" dirty="0" err="1" smtClean="0"/>
              <a:t>semilunar</a:t>
            </a:r>
            <a:r>
              <a:rPr lang="en-US" sz="1600" dirty="0" smtClean="0"/>
              <a:t> and aortic valve rings resulting in annular </a:t>
            </a:r>
            <a:r>
              <a:rPr lang="en-US" sz="1600" dirty="0" err="1" smtClean="0"/>
              <a:t>dysfuction</a:t>
            </a:r>
            <a:r>
              <a:rPr lang="en-US" sz="1600" dirty="0" smtClean="0"/>
              <a:t> and dilatation which stresses the </a:t>
            </a:r>
            <a:r>
              <a:rPr lang="en-US" sz="1600" dirty="0" err="1" smtClean="0"/>
              <a:t>chordae</a:t>
            </a:r>
            <a:r>
              <a:rPr lang="en-US" sz="1600" dirty="0" smtClean="0"/>
              <a:t> and papillary muscles resulting in </a:t>
            </a:r>
            <a:r>
              <a:rPr lang="en-US" sz="1600" dirty="0" err="1" smtClean="0"/>
              <a:t>chordal</a:t>
            </a:r>
            <a:r>
              <a:rPr lang="en-US" sz="1600" dirty="0" smtClean="0"/>
              <a:t> lengthening and mitral valve </a:t>
            </a:r>
            <a:r>
              <a:rPr lang="en-US" sz="1600" dirty="0" err="1" smtClean="0"/>
              <a:t>prolapse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Mitral regurgitation begets mitral regurgitation and rarely stretched </a:t>
            </a:r>
            <a:r>
              <a:rPr lang="en-US" sz="1600" dirty="0" err="1" smtClean="0"/>
              <a:t>chordae</a:t>
            </a:r>
            <a:r>
              <a:rPr lang="en-US" sz="1600" dirty="0" smtClean="0"/>
              <a:t> may rupture resulting in flail leaflets and severe acute regurgitation.</a:t>
            </a:r>
          </a:p>
          <a:p>
            <a:r>
              <a:rPr lang="en-US" sz="1600" dirty="0" err="1" smtClean="0"/>
              <a:t>Valvulitis</a:t>
            </a:r>
            <a:r>
              <a:rPr lang="en-US" sz="1600" dirty="0" smtClean="0"/>
              <a:t> and rheumatic involvement of aortic ring causes aortic regurgitation sometimes with aortic valve </a:t>
            </a:r>
            <a:r>
              <a:rPr lang="en-US" sz="1600" dirty="0" err="1" smtClean="0"/>
              <a:t>prolapse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Picture 3" descr="a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38600"/>
            <a:ext cx="2782871" cy="2076450"/>
          </a:xfrm>
          <a:prstGeom prst="rect">
            <a:avLst/>
          </a:prstGeom>
        </p:spPr>
      </p:pic>
      <p:pic>
        <p:nvPicPr>
          <p:cNvPr id="5" name="Picture 4" descr="anr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038600"/>
            <a:ext cx="2695575" cy="2019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DIAGNOSIS OF ACUTE RHEUMATIC CARDITIS- IN RECURRENCES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Valvulitis</a:t>
            </a:r>
            <a:r>
              <a:rPr lang="en-US" sz="1600" dirty="0" smtClean="0"/>
              <a:t>                           Change in murmur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New onset murmur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Myocarditis</a:t>
            </a:r>
            <a:r>
              <a:rPr lang="en-US" sz="1600" dirty="0" smtClean="0"/>
              <a:t>                       Evanescent murmurs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Worsening </a:t>
            </a:r>
            <a:r>
              <a:rPr lang="en-US" sz="1600" dirty="0" err="1" smtClean="0"/>
              <a:t>cardiomegaly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                Worsening CHF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Pericarditis</a:t>
            </a:r>
            <a:r>
              <a:rPr lang="en-US" sz="1600" dirty="0" smtClean="0"/>
              <a:t>                        Pericardial rubs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 Pericardial effusion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CONDUCTION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Increased </a:t>
            </a:r>
            <a:r>
              <a:rPr lang="en-US" sz="1600" dirty="0" err="1" smtClean="0"/>
              <a:t>vagal</a:t>
            </a:r>
            <a:r>
              <a:rPr lang="en-US" sz="1600" dirty="0" smtClean="0"/>
              <a:t> activity is involved in conduction abnormality, has low sensitivity and specificity for the diagnosis of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Elongation of PR interval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err="1" smtClean="0"/>
              <a:t>Mobitz</a:t>
            </a:r>
            <a:r>
              <a:rPr lang="en-US" sz="1600" dirty="0" smtClean="0"/>
              <a:t> type 1 and 2 (rare)</a:t>
            </a:r>
          </a:p>
          <a:p>
            <a:endParaRPr lang="en-US" sz="1600" dirty="0"/>
          </a:p>
        </p:txBody>
      </p:sp>
      <p:pic>
        <p:nvPicPr>
          <p:cNvPr id="4" name="Picture 3" descr="p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52600"/>
            <a:ext cx="1344706" cy="2400300"/>
          </a:xfrm>
          <a:prstGeom prst="rect">
            <a:avLst/>
          </a:prstGeom>
        </p:spPr>
      </p:pic>
      <p:pic>
        <p:nvPicPr>
          <p:cNvPr id="5" name="Picture 4" descr="m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91000"/>
            <a:ext cx="4067175" cy="1123950"/>
          </a:xfrm>
          <a:prstGeom prst="rect">
            <a:avLst/>
          </a:prstGeom>
        </p:spPr>
      </p:pic>
      <p:pic>
        <p:nvPicPr>
          <p:cNvPr id="6" name="Picture 5" descr="m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038600"/>
            <a:ext cx="2895600" cy="1628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715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Complete heart block- has been mentioned</a:t>
            </a:r>
          </a:p>
          <a:p>
            <a:r>
              <a:rPr lang="en-US" sz="1600" dirty="0" smtClean="0"/>
              <a:t>Occasionally </a:t>
            </a:r>
            <a:r>
              <a:rPr lang="en-US" sz="1600" dirty="0" err="1" smtClean="0"/>
              <a:t>junctional</a:t>
            </a:r>
            <a:r>
              <a:rPr lang="en-US" sz="1600" dirty="0" smtClean="0"/>
              <a:t> rhythm and </a:t>
            </a:r>
            <a:r>
              <a:rPr lang="en-US" sz="1600" dirty="0" err="1" smtClean="0"/>
              <a:t>atrial</a:t>
            </a:r>
            <a:r>
              <a:rPr lang="en-US" sz="1600" dirty="0" smtClean="0"/>
              <a:t> or</a:t>
            </a:r>
          </a:p>
          <a:p>
            <a:r>
              <a:rPr lang="en-US" sz="1600" dirty="0" smtClean="0"/>
              <a:t>Ventricular premature beats.</a:t>
            </a:r>
            <a:endParaRPr lang="en-US" sz="1600" dirty="0"/>
          </a:p>
        </p:txBody>
      </p:sp>
      <p:pic>
        <p:nvPicPr>
          <p:cNvPr id="8" name="Picture 7" descr="ch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5638800"/>
            <a:ext cx="2809875" cy="96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Silent </a:t>
            </a:r>
            <a:r>
              <a:rPr lang="en-US" sz="2000" dirty="0" err="1" smtClean="0">
                <a:solidFill>
                  <a:srgbClr val="00B0F0"/>
                </a:solidFill>
              </a:rPr>
              <a:t>carditis</a:t>
            </a:r>
            <a:endParaRPr lang="en-US" sz="20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1600" dirty="0" err="1" smtClean="0"/>
              <a:t>Carditis</a:t>
            </a:r>
            <a:r>
              <a:rPr lang="en-US" sz="1600" dirty="0" smtClean="0"/>
              <a:t> may be clinically silent or not suspected.</a:t>
            </a:r>
          </a:p>
          <a:p>
            <a:r>
              <a:rPr lang="en-US" sz="1600" dirty="0" smtClean="0"/>
              <a:t>Follow-up of isolated chorea for 20 years showed 23%to have mitral </a:t>
            </a:r>
            <a:r>
              <a:rPr lang="en-US" sz="1600" dirty="0" err="1" smtClean="0"/>
              <a:t>stenosis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A number of patients normal clinically eventually showed evidence of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 at histology.</a:t>
            </a:r>
          </a:p>
          <a:p>
            <a:r>
              <a:rPr lang="en-US" sz="1600" dirty="0" smtClean="0"/>
              <a:t>Recently Doppler echo has been proposed for identifying subclinical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Insidious or late onset </a:t>
            </a:r>
            <a:r>
              <a:rPr lang="en-US" sz="2000" dirty="0" err="1" smtClean="0">
                <a:solidFill>
                  <a:srgbClr val="00B0F0"/>
                </a:solidFill>
              </a:rPr>
              <a:t>carditis</a:t>
            </a:r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n-US" sz="1600" dirty="0" smtClean="0"/>
              <a:t>Some patients in developing countries especially young children present with vague symptoms like malaise, </a:t>
            </a:r>
            <a:r>
              <a:rPr lang="en-US" sz="1600" dirty="0" err="1" smtClean="0"/>
              <a:t>lathargy</a:t>
            </a:r>
            <a:r>
              <a:rPr lang="en-US" sz="1600" dirty="0" smtClean="0"/>
              <a:t>, vague ill health for a few weeks to months.</a:t>
            </a:r>
          </a:p>
          <a:p>
            <a:r>
              <a:rPr lang="en-US" sz="1600" dirty="0" smtClean="0"/>
              <a:t>On examination, there will be features of rheumatic heart disease.</a:t>
            </a:r>
          </a:p>
          <a:p>
            <a:r>
              <a:rPr lang="en-US" sz="1600" dirty="0" smtClean="0"/>
              <a:t>Elevated ESR and CRP.</a:t>
            </a:r>
          </a:p>
          <a:p>
            <a:r>
              <a:rPr lang="en-US" sz="1600" dirty="0" smtClean="0"/>
              <a:t>ASO may not be elevated.</a:t>
            </a:r>
          </a:p>
          <a:p>
            <a:r>
              <a:rPr lang="en-US" sz="1600" dirty="0" smtClean="0"/>
              <a:t>Natural history of this group is still not fully defined.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CARDITIS AND OTHER MANIFESTATIONS OF RHEUMATIC FEVER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Carditis</a:t>
            </a:r>
            <a:r>
              <a:rPr lang="en-US" sz="1600" dirty="0" smtClean="0"/>
              <a:t> is an</a:t>
            </a:r>
            <a:r>
              <a:rPr lang="en-US" sz="1600" dirty="0" smtClean="0">
                <a:solidFill>
                  <a:srgbClr val="00B0F0"/>
                </a:solidFill>
              </a:rPr>
              <a:t> early </a:t>
            </a:r>
            <a:r>
              <a:rPr lang="en-US" sz="1600" dirty="0" smtClean="0"/>
              <a:t>manifestation of rheumatic fever.</a:t>
            </a:r>
          </a:p>
          <a:p>
            <a:r>
              <a:rPr lang="en-US" sz="1600" dirty="0" err="1" smtClean="0"/>
              <a:t>Carditis</a:t>
            </a:r>
            <a:r>
              <a:rPr lang="en-US" sz="1600" dirty="0" smtClean="0"/>
              <a:t> is the most prominent manifestation in </a:t>
            </a:r>
            <a:r>
              <a:rPr lang="en-US" sz="1600" dirty="0" smtClean="0">
                <a:solidFill>
                  <a:srgbClr val="00B0F0"/>
                </a:solidFill>
              </a:rPr>
              <a:t>younger patients </a:t>
            </a:r>
            <a:r>
              <a:rPr lang="en-US" sz="1600" dirty="0" smtClean="0"/>
              <a:t>while arthritis is the more common presentation in older children.</a:t>
            </a:r>
          </a:p>
          <a:p>
            <a:r>
              <a:rPr lang="en-US" sz="1600" dirty="0" smtClean="0"/>
              <a:t>Subcutaneous nodules are a late manifestation and their presence usually suggest an underlined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Presence of </a:t>
            </a:r>
            <a:r>
              <a:rPr lang="en-US" sz="1600" dirty="0" err="1" smtClean="0"/>
              <a:t>erythema</a:t>
            </a:r>
            <a:r>
              <a:rPr lang="en-US" sz="1600" dirty="0" smtClean="0"/>
              <a:t> </a:t>
            </a:r>
            <a:r>
              <a:rPr lang="en-US" sz="1600" dirty="0" err="1" smtClean="0"/>
              <a:t>marginatum</a:t>
            </a:r>
            <a:r>
              <a:rPr lang="en-US" sz="1600" dirty="0" smtClean="0"/>
              <a:t> is almost always indicative of underlined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Erythema</a:t>
            </a:r>
            <a:r>
              <a:rPr lang="en-US" sz="1600" dirty="0" smtClean="0"/>
              <a:t> </a:t>
            </a:r>
            <a:r>
              <a:rPr lang="en-US" sz="1600" dirty="0" err="1" smtClean="0"/>
              <a:t>marginatum</a:t>
            </a:r>
            <a:r>
              <a:rPr lang="en-US" sz="1600" dirty="0" smtClean="0"/>
              <a:t>, unlike subcutaneous nodules can be early or late manifestation.</a:t>
            </a:r>
          </a:p>
          <a:p>
            <a:r>
              <a:rPr lang="en-US" sz="1600" dirty="0" smtClean="0"/>
              <a:t>Chorea is a late manifestation of rheumatic fever, it may be the presenting feature in some patients.</a:t>
            </a:r>
          </a:p>
          <a:p>
            <a:r>
              <a:rPr lang="en-US" sz="1600" dirty="0" smtClean="0"/>
              <a:t>Rheumatic chorea may or may not be associated with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 at the time of presentation.</a:t>
            </a:r>
          </a:p>
          <a:p>
            <a:r>
              <a:rPr lang="en-US" sz="1600" dirty="0" smtClean="0"/>
              <a:t>Pure rheumatic chorea on follow-up has shown rheumatic MS in 23% in a 20-year and 27% in a 30-year period.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PROGNOSIS OF CARDITIS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Depends on the severity of first attack and number of recurrences.</a:t>
            </a:r>
          </a:p>
          <a:p>
            <a:r>
              <a:rPr lang="en-US" sz="1600" dirty="0" smtClean="0"/>
              <a:t>In the absence of pericardial effusion, anemia the presence of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cardiomegaly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smtClean="0"/>
              <a:t>is indicative of the severity of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00B0F0"/>
                </a:solidFill>
              </a:rPr>
              <a:t>larger the heart, </a:t>
            </a:r>
            <a:r>
              <a:rPr lang="en-US" sz="1600" dirty="0" smtClean="0"/>
              <a:t>the more severe the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Presence of </a:t>
            </a:r>
            <a:r>
              <a:rPr lang="en-US" sz="1600" dirty="0" smtClean="0">
                <a:solidFill>
                  <a:srgbClr val="00B0F0"/>
                </a:solidFill>
              </a:rPr>
              <a:t>CCF is associated with severe acute MR or AR </a:t>
            </a:r>
            <a:r>
              <a:rPr lang="en-US" sz="1600" dirty="0" smtClean="0"/>
              <a:t>and severe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>
                <a:solidFill>
                  <a:srgbClr val="00B0F0"/>
                </a:solidFill>
              </a:rPr>
              <a:t>Pericarditis</a:t>
            </a:r>
            <a:r>
              <a:rPr lang="en-US" sz="1600" dirty="0" smtClean="0"/>
              <a:t> with or without effusion indicates severe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 (controversial)</a:t>
            </a:r>
          </a:p>
          <a:p>
            <a:r>
              <a:rPr lang="en-US" sz="1600" dirty="0" smtClean="0"/>
              <a:t>Echocardiography is useful in assessing the severity of rheumatic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An episode of rheumatic activity last for 8-12 weeks in 95% of patients.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47800"/>
            <a:ext cx="7848600" cy="506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jon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0"/>
            <a:ext cx="2571750" cy="1371600"/>
          </a:xfrm>
        </p:spPr>
      </p:pic>
      <p:pic>
        <p:nvPicPr>
          <p:cNvPr id="5" name="Picture 4" descr="images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76400"/>
            <a:ext cx="8153399" cy="5181600"/>
          </a:xfrm>
          <a:prstGeom prst="rect">
            <a:avLst/>
          </a:prstGeom>
        </p:spPr>
      </p:pic>
      <p:pic>
        <p:nvPicPr>
          <p:cNvPr id="1026" name="Picture 2" descr="C:\Users\User\Desktop\IMG_6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Clinical diagnosis of </a:t>
            </a:r>
            <a:r>
              <a:rPr lang="en-US" sz="2400" dirty="0" err="1" smtClean="0"/>
              <a:t>carditis</a:t>
            </a:r>
            <a:r>
              <a:rPr lang="en-US" sz="2400" dirty="0" smtClean="0"/>
              <a:t> was noted in </a:t>
            </a:r>
            <a:r>
              <a:rPr lang="en-US" sz="2400" dirty="0" err="1" smtClean="0"/>
              <a:t>atleast</a:t>
            </a:r>
            <a:r>
              <a:rPr lang="en-US" sz="2400" dirty="0" smtClean="0"/>
              <a:t> 50% rheumatic fever in the </a:t>
            </a:r>
            <a:r>
              <a:rPr lang="en-US" sz="2400" dirty="0" err="1" smtClean="0"/>
              <a:t>past,seems</a:t>
            </a:r>
            <a:r>
              <a:rPr lang="en-US" sz="2400" dirty="0" smtClean="0"/>
              <a:t> to be declining now</a:t>
            </a:r>
          </a:p>
          <a:p>
            <a:r>
              <a:rPr lang="en-US" sz="2400" dirty="0" smtClean="0"/>
              <a:t>In our country, many patients who presented with established RHD had a history of mono </a:t>
            </a:r>
            <a:r>
              <a:rPr lang="en-US" sz="2400" dirty="0" err="1" smtClean="0"/>
              <a:t>arthraligia</a:t>
            </a:r>
            <a:r>
              <a:rPr lang="en-US" sz="2400" dirty="0" smtClean="0"/>
              <a:t>/arthritis rather than classical </a:t>
            </a:r>
            <a:r>
              <a:rPr lang="en-US" sz="2400" dirty="0" err="1" smtClean="0"/>
              <a:t>polyarthritis</a:t>
            </a:r>
            <a:endParaRPr lang="en-US" sz="2400" dirty="0" smtClean="0"/>
          </a:p>
          <a:p>
            <a:r>
              <a:rPr lang="en-US" sz="2400" dirty="0" err="1" smtClean="0"/>
              <a:t>Fleating</a:t>
            </a:r>
            <a:r>
              <a:rPr lang="en-US" sz="2400" dirty="0" smtClean="0"/>
              <a:t> type of migratory </a:t>
            </a:r>
            <a:r>
              <a:rPr lang="en-US" sz="2400" dirty="0" err="1" smtClean="0"/>
              <a:t>polyarthritis</a:t>
            </a:r>
            <a:r>
              <a:rPr lang="en-US" sz="2400" dirty="0" smtClean="0"/>
              <a:t> was present in 52.87 % where as migratory </a:t>
            </a:r>
            <a:r>
              <a:rPr lang="en-US" sz="2400" dirty="0" err="1" smtClean="0"/>
              <a:t>polyarthralgia</a:t>
            </a:r>
            <a:r>
              <a:rPr lang="en-US" sz="2400" dirty="0" smtClean="0"/>
              <a:t> in 47.12 %</a:t>
            </a:r>
          </a:p>
          <a:p>
            <a:r>
              <a:rPr lang="en-US" sz="2400" dirty="0" smtClean="0"/>
              <a:t>Out of 213 cases of </a:t>
            </a:r>
            <a:r>
              <a:rPr lang="en-US" sz="2400" dirty="0" err="1" smtClean="0"/>
              <a:t>arthralgia</a:t>
            </a:r>
            <a:r>
              <a:rPr lang="en-US" sz="2400" dirty="0" smtClean="0"/>
              <a:t>, 17.84% had clinical evidence of </a:t>
            </a:r>
            <a:r>
              <a:rPr lang="en-US" sz="2400" dirty="0" err="1" smtClean="0"/>
              <a:t>carditis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Revision of </a:t>
            </a:r>
            <a:r>
              <a:rPr lang="en-US" dirty="0" err="1" smtClean="0"/>
              <a:t>jones</a:t>
            </a:r>
            <a:r>
              <a:rPr lang="en-US" dirty="0" smtClean="0"/>
              <a:t> criteria -10 points</a:t>
            </a:r>
            <a:br>
              <a:rPr lang="en-US" dirty="0" smtClean="0"/>
            </a:br>
            <a:r>
              <a:rPr lang="en-US" dirty="0" smtClean="0"/>
              <a:t>     may 08 2015 ----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447800"/>
            <a:ext cx="7498080" cy="4800600"/>
          </a:xfrm>
        </p:spPr>
        <p:txBody>
          <a:bodyPr/>
          <a:lstStyle/>
          <a:p>
            <a:pPr lvl="2">
              <a:buNone/>
            </a:pPr>
            <a:r>
              <a:rPr lang="en-US" smtClean="0"/>
              <a:t>1. </a:t>
            </a:r>
            <a:r>
              <a:rPr lang="en-US" dirty="0" smtClean="0"/>
              <a:t>RF remains as one of most  imp cause of          morbidity &amp; mortality in socially and economically disadvantaged populations all over the world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r>
              <a:rPr lang="en-US" dirty="0" smtClean="0"/>
              <a:t>    ECHO-have evolved &amp; has become the cornerstone in the management of RF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2nd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 distribution of ARF&amp;RHD is </a:t>
            </a:r>
            <a:r>
              <a:rPr lang="en-US" dirty="0" err="1" smtClean="0"/>
              <a:t>hetrogeneous</a:t>
            </a:r>
            <a:endParaRPr lang="en-US" dirty="0" smtClean="0"/>
          </a:p>
          <a:p>
            <a:r>
              <a:rPr lang="en-US" dirty="0" smtClean="0"/>
              <a:t>Certain geographical </a:t>
            </a:r>
            <a:r>
              <a:rPr lang="en-US" dirty="0" err="1" smtClean="0"/>
              <a:t>regions,ethnic</a:t>
            </a:r>
            <a:r>
              <a:rPr lang="en-US" dirty="0" smtClean="0"/>
              <a:t> </a:t>
            </a:r>
            <a:r>
              <a:rPr lang="en-US" dirty="0" err="1" smtClean="0"/>
              <a:t>groups&amp;socioeconomic</a:t>
            </a:r>
            <a:r>
              <a:rPr lang="en-US" dirty="0" smtClean="0"/>
              <a:t> </a:t>
            </a:r>
            <a:r>
              <a:rPr lang="en-US" dirty="0" err="1" smtClean="0"/>
              <a:t>gps</a:t>
            </a:r>
            <a:r>
              <a:rPr lang="en-US" dirty="0" smtClean="0"/>
              <a:t> experience very high rates of RF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3-Epidemiological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08392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reasonable  to consider individuals at </a:t>
            </a:r>
            <a:r>
              <a:rPr lang="en-US" dirty="0" smtClean="0">
                <a:solidFill>
                  <a:srgbClr val="00B0F0"/>
                </a:solidFill>
              </a:rPr>
              <a:t>low risk </a:t>
            </a:r>
            <a:r>
              <a:rPr lang="en-US" dirty="0" smtClean="0"/>
              <a:t>if they come from a population with known low rates of ARF &amp;RHD(II-a, level of evidence-c)</a:t>
            </a:r>
          </a:p>
          <a:p>
            <a:r>
              <a:rPr lang="en-US" dirty="0" smtClean="0"/>
              <a:t>Low risk  is defined </a:t>
            </a:r>
            <a:r>
              <a:rPr lang="en-US" dirty="0" smtClean="0">
                <a:solidFill>
                  <a:srgbClr val="00B0F0"/>
                </a:solidFill>
              </a:rPr>
              <a:t>as&lt;2 per 100,ooo </a:t>
            </a:r>
            <a:r>
              <a:rPr lang="en-US" dirty="0" smtClean="0"/>
              <a:t>in age gps5-14</a:t>
            </a:r>
          </a:p>
          <a:p>
            <a:r>
              <a:rPr lang="en-US" dirty="0" smtClean="0"/>
              <a:t>All age &lt; or = </a:t>
            </a:r>
            <a:r>
              <a:rPr lang="en-US" dirty="0" smtClean="0">
                <a:solidFill>
                  <a:srgbClr val="00B0F0"/>
                </a:solidFill>
              </a:rPr>
              <a:t>1  per 1000 population </a:t>
            </a:r>
            <a:r>
              <a:rPr lang="en-US" dirty="0" smtClean="0"/>
              <a:t>per yr  (Class </a:t>
            </a:r>
            <a:r>
              <a:rPr lang="en-US" dirty="0" err="1" smtClean="0"/>
              <a:t>IIa</a:t>
            </a:r>
            <a:r>
              <a:rPr lang="en-US" dirty="0" smtClean="0"/>
              <a:t>, Level of Evidence –c)</a:t>
            </a:r>
          </a:p>
          <a:p>
            <a:r>
              <a:rPr lang="en-US" dirty="0" smtClean="0"/>
              <a:t>Children not clearly from a low risk population are at  moderate to high risk depending on their reference population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34600" y="5181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4-Clinical manifestations </a:t>
            </a:r>
            <a:r>
              <a:rPr lang="en-US" dirty="0" err="1" smtClean="0"/>
              <a:t>ofARF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Carditis</a:t>
            </a:r>
            <a:endParaRPr lang="en-US" dirty="0" smtClean="0"/>
          </a:p>
          <a:p>
            <a:r>
              <a:rPr lang="en-US" dirty="0" smtClean="0"/>
              <a:t>Arthritis</a:t>
            </a:r>
          </a:p>
          <a:p>
            <a:r>
              <a:rPr lang="en-US" dirty="0" smtClean="0"/>
              <a:t>Chorea</a:t>
            </a:r>
          </a:p>
          <a:p>
            <a:r>
              <a:rPr lang="en-US" dirty="0" smtClean="0"/>
              <a:t>s/c nodules</a:t>
            </a:r>
          </a:p>
          <a:p>
            <a:r>
              <a:rPr lang="en-US" dirty="0" err="1" smtClean="0"/>
              <a:t>Erhythema</a:t>
            </a:r>
            <a:r>
              <a:rPr lang="en-US" dirty="0" smtClean="0"/>
              <a:t> </a:t>
            </a:r>
            <a:r>
              <a:rPr lang="en-US" dirty="0" err="1" smtClean="0"/>
              <a:t>marginatum</a:t>
            </a:r>
            <a:r>
              <a:rPr lang="en-US" dirty="0" smtClean="0"/>
              <a:t>(uncommon but specific)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1447800"/>
            <a:ext cx="7543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/>
              <a:t>Carditis</a:t>
            </a:r>
            <a:r>
              <a:rPr lang="en-US" sz="2000" i="1" dirty="0" smtClean="0"/>
              <a:t> diagnosis in an era of widely available </a:t>
            </a:r>
            <a:r>
              <a:rPr lang="en-US" sz="3200" i="1" dirty="0" smtClean="0"/>
              <a:t>echocardiography: </a:t>
            </a:r>
            <a:r>
              <a:rPr lang="en-US" sz="2000" dirty="0" smtClean="0"/>
              <a:t>Numerous studies over the past 20 years have addressed the role of echocardiography (compared with purely clinical assessment) in the diagnosis of ARF. More than 25 studies have reported echocardiography/Doppler evidence of mitral or aortic valve regurgitation in patients with ARF despite the absence of classic </a:t>
            </a:r>
            <a:r>
              <a:rPr lang="en-US" sz="2000" dirty="0" err="1" smtClean="0"/>
              <a:t>auscultatory</a:t>
            </a:r>
            <a:r>
              <a:rPr lang="en-US" sz="2000" dirty="0" smtClean="0"/>
              <a:t> findings</a:t>
            </a:r>
            <a:r>
              <a:rPr lang="en-US" sz="2000" b="1" dirty="0" smtClean="0"/>
              <a:t>. </a:t>
            </a:r>
            <a:r>
              <a:rPr lang="en-US" sz="2000" b="1" dirty="0" smtClean="0">
                <a:solidFill>
                  <a:srgbClr val="0070C0"/>
                </a:solidFill>
              </a:rPr>
              <a:t>Echocardiography with Doppler should be performed in all cases of confirmed and suspected ARF </a:t>
            </a:r>
            <a:r>
              <a:rPr lang="en-US" sz="2000" dirty="0" smtClean="0"/>
              <a:t>(Class I, Level of Evidence B).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It is reasonable to consider performing serial echocardiography/Doppler studies in any patient with diagnosed or suspected ARF, even if documented </a:t>
            </a:r>
            <a:r>
              <a:rPr lang="en-US" sz="2000" dirty="0" err="1" smtClean="0">
                <a:solidFill>
                  <a:srgbClr val="0070C0"/>
                </a:solidFill>
              </a:rPr>
              <a:t>carditis</a:t>
            </a:r>
            <a:r>
              <a:rPr lang="en-US" sz="2000" dirty="0" smtClean="0">
                <a:solidFill>
                  <a:srgbClr val="0070C0"/>
                </a:solidFill>
              </a:rPr>
              <a:t> is not present on diagnosis </a:t>
            </a:r>
            <a:r>
              <a:rPr lang="en-US" sz="2000" dirty="0" smtClean="0"/>
              <a:t>(Class </a:t>
            </a:r>
            <a:r>
              <a:rPr lang="en-US" sz="2000" dirty="0" err="1" smtClean="0"/>
              <a:t>IIa</a:t>
            </a:r>
            <a:r>
              <a:rPr lang="en-US" sz="2000" dirty="0" smtClean="0"/>
              <a:t>, Level of Evidence 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512" y="457200"/>
            <a:ext cx="7714488" cy="57912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Echocardiography/Doppler should be performed to assess whether </a:t>
            </a:r>
            <a:r>
              <a:rPr lang="en-US" sz="2000" dirty="0" err="1" smtClean="0">
                <a:solidFill>
                  <a:srgbClr val="0070C0"/>
                </a:solidFill>
              </a:rPr>
              <a:t>carditis</a:t>
            </a:r>
            <a:r>
              <a:rPr lang="en-US" sz="2000" dirty="0" smtClean="0">
                <a:solidFill>
                  <a:srgbClr val="0070C0"/>
                </a:solidFill>
              </a:rPr>
              <a:t> is present in the absence of </a:t>
            </a:r>
            <a:r>
              <a:rPr lang="en-US" sz="2000" dirty="0" err="1" smtClean="0">
                <a:solidFill>
                  <a:srgbClr val="0070C0"/>
                </a:solidFill>
              </a:rPr>
              <a:t>auscultatory</a:t>
            </a:r>
            <a:r>
              <a:rPr lang="en-US" sz="2000" dirty="0" smtClean="0">
                <a:solidFill>
                  <a:srgbClr val="0070C0"/>
                </a:solidFill>
              </a:rPr>
              <a:t> findings, particularly in moderate- to high-risk populations and when ARF is considered likely</a:t>
            </a:r>
            <a:r>
              <a:rPr lang="en-US" sz="2000" dirty="0" smtClean="0"/>
              <a:t> (Class I, Level of Evidence B).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Echocardiography/Doppler findings not consistent with </a:t>
            </a:r>
            <a:r>
              <a:rPr lang="en-US" sz="2000" dirty="0" err="1" smtClean="0">
                <a:solidFill>
                  <a:srgbClr val="0070C0"/>
                </a:solidFill>
              </a:rPr>
              <a:t>carditis</a:t>
            </a:r>
            <a:r>
              <a:rPr lang="en-US" sz="2000" dirty="0" smtClean="0">
                <a:solidFill>
                  <a:srgbClr val="0070C0"/>
                </a:solidFill>
              </a:rPr>
              <a:t> should exclude that diagnosis in patients with a heart murmur otherwise thought to indicate rheumatic </a:t>
            </a:r>
            <a:r>
              <a:rPr lang="en-US" sz="2000" dirty="0" err="1" smtClean="0">
                <a:solidFill>
                  <a:srgbClr val="0070C0"/>
                </a:solidFill>
              </a:rPr>
              <a:t>carditis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(Class I, Level of Evidence B).</a:t>
            </a:r>
          </a:p>
          <a:p>
            <a:r>
              <a:rPr lang="en-US" sz="2000" dirty="0" smtClean="0"/>
              <a:t>Specific criteria exist for Doppler findings in rheumatic </a:t>
            </a:r>
            <a:r>
              <a:rPr lang="en-US" sz="2000" dirty="0" err="1" smtClean="0"/>
              <a:t>valvulitis</a:t>
            </a:r>
            <a:r>
              <a:rPr lang="en-US" sz="2000" dirty="0" smtClean="0">
                <a:solidFill>
                  <a:srgbClr val="0070C0"/>
                </a:solidFill>
              </a:rPr>
              <a:t>: 1) Mitral regurgitation (all four): seen in ≥2 views, jet length ≥2 cm, peak velocity &gt;3 m/s, </a:t>
            </a:r>
            <a:r>
              <a:rPr lang="en-US" sz="2000" dirty="0" err="1" smtClean="0">
                <a:solidFill>
                  <a:srgbClr val="0070C0"/>
                </a:solidFill>
              </a:rPr>
              <a:t>pansystolic</a:t>
            </a:r>
            <a:r>
              <a:rPr lang="en-US" sz="2000" dirty="0" smtClean="0">
                <a:solidFill>
                  <a:srgbClr val="0070C0"/>
                </a:solidFill>
              </a:rPr>
              <a:t>; and 2) Aortic regurgitation (all four): seen in ≥2 views, jet length ≥1 cm, peak velocity &gt;3 m/s, </a:t>
            </a:r>
            <a:r>
              <a:rPr lang="en-US" sz="2000" dirty="0" err="1" smtClean="0">
                <a:solidFill>
                  <a:srgbClr val="0070C0"/>
                </a:solidFill>
              </a:rPr>
              <a:t>pandiastolic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6-th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i="1" dirty="0" smtClean="0"/>
              <a:t>Evidence of preceding Streptococcal infection: </a:t>
            </a:r>
            <a:r>
              <a:rPr lang="en-US" sz="2000" dirty="0" smtClean="0"/>
              <a:t>Because other illnesses may closely resemble ARF, laboratory evidence of antecedent group A streptococcal infection is needed whenever possible, and the diagnosis is in doubt when such evidence is not available. Any one of the following can serve as evidence of preceding infection: </a:t>
            </a:r>
            <a:r>
              <a:rPr lang="en-US" sz="2000" dirty="0" smtClean="0">
                <a:solidFill>
                  <a:srgbClr val="0070C0"/>
                </a:solidFill>
              </a:rPr>
              <a:t>Increased or rising anti-</a:t>
            </a:r>
            <a:r>
              <a:rPr lang="en-US" sz="2000" dirty="0" err="1" smtClean="0">
                <a:solidFill>
                  <a:srgbClr val="0070C0"/>
                </a:solidFill>
              </a:rPr>
              <a:t>streptolysin</a:t>
            </a:r>
            <a:r>
              <a:rPr lang="en-US" sz="2000" dirty="0" smtClean="0">
                <a:solidFill>
                  <a:srgbClr val="0070C0"/>
                </a:solidFill>
              </a:rPr>
              <a:t> O titer or other streptococcal antibodies (anti-DNASE B) </a:t>
            </a:r>
            <a:r>
              <a:rPr lang="en-US" sz="2000" dirty="0" smtClean="0"/>
              <a:t>(Class I, Level of Evidence B). A rise in titer is better evidence than a single titer result.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A positive throat culture for group A β-hemolytic streptococci </a:t>
            </a:r>
            <a:r>
              <a:rPr lang="en-US" sz="2000" dirty="0" smtClean="0"/>
              <a:t>(Class I, Level of Evidence B).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A positive rapid group A streptococcal carbohydrate antigen test in a child whose clinical presentation suggests a high pretest probability of streptococcal </a:t>
            </a:r>
            <a:r>
              <a:rPr lang="en-US" sz="2000" dirty="0" err="1" smtClean="0">
                <a:solidFill>
                  <a:srgbClr val="0070C0"/>
                </a:solidFill>
              </a:rPr>
              <a:t>pharyngitis</a:t>
            </a:r>
            <a:r>
              <a:rPr lang="en-US" sz="2000" dirty="0" smtClean="0"/>
              <a:t> (Class I, Level of Evidence B).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Revised Jones criteria, low-risk populations</a:t>
            </a:r>
            <a:r>
              <a:rPr lang="en-US" sz="2000" i="1" dirty="0" smtClean="0"/>
              <a:t>: </a:t>
            </a:r>
            <a:r>
              <a:rPr lang="en-US" sz="2000" dirty="0" smtClean="0"/>
              <a:t>Major and minor criteria are as follows: Major criteria: </a:t>
            </a:r>
            <a:r>
              <a:rPr lang="en-US" sz="2000" dirty="0" err="1" smtClean="0"/>
              <a:t>carditis</a:t>
            </a:r>
            <a:r>
              <a:rPr lang="en-US" sz="2000" dirty="0" smtClean="0"/>
              <a:t> (clinical and/or subclinical), arthritis (</a:t>
            </a:r>
            <a:r>
              <a:rPr lang="en-US" sz="2000" dirty="0" err="1" smtClean="0"/>
              <a:t>polyarthritis</a:t>
            </a:r>
            <a:r>
              <a:rPr lang="en-US" sz="2000" dirty="0" smtClean="0"/>
              <a:t>), chorea, </a:t>
            </a:r>
            <a:r>
              <a:rPr lang="en-US" sz="2000" i="1" dirty="0" err="1" smtClean="0"/>
              <a:t>Erythema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marginatum</a:t>
            </a:r>
            <a:r>
              <a:rPr lang="en-US" sz="2000" dirty="0" smtClean="0"/>
              <a:t>, and subcutaneous nodules</a:t>
            </a:r>
          </a:p>
          <a:p>
            <a:r>
              <a:rPr lang="en-US" sz="2000" dirty="0" smtClean="0"/>
              <a:t>Minor criteria: </a:t>
            </a:r>
            <a:r>
              <a:rPr lang="en-US" sz="2000" dirty="0" err="1" smtClean="0"/>
              <a:t>polyarthralgia</a:t>
            </a:r>
            <a:r>
              <a:rPr lang="en-US" sz="2000" dirty="0" smtClean="0"/>
              <a:t>, fever (≥38.5° F), sedimentation rate ≥60 mm and/or C-reactive protein (CRP) ≥3.0 mg/dl, and prolonged PR interval (unless </a:t>
            </a:r>
            <a:r>
              <a:rPr lang="en-US" sz="2000" dirty="0" err="1" smtClean="0"/>
              <a:t>carditis</a:t>
            </a:r>
            <a:r>
              <a:rPr lang="en-US" sz="2000" dirty="0" smtClean="0"/>
              <a:t> is a major criterion).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Revised Jones criteria, </a:t>
            </a:r>
            <a:r>
              <a:rPr lang="en-US" b="1" i="1" dirty="0" smtClean="0">
                <a:solidFill>
                  <a:srgbClr val="0070C0"/>
                </a:solidFill>
              </a:rPr>
              <a:t>moderate- and high-risk populations</a:t>
            </a:r>
            <a:r>
              <a:rPr lang="en-US" i="1" dirty="0" smtClean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Major and minor criteria are as follows: Major criteria: </a:t>
            </a:r>
            <a:r>
              <a:rPr lang="en-US" dirty="0" err="1" smtClean="0"/>
              <a:t>carditis</a:t>
            </a:r>
            <a:r>
              <a:rPr lang="en-US" dirty="0" smtClean="0"/>
              <a:t> (clinical and/or subclinical), arthritis (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monopolyarthritis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polyarthritis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or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polyarthralgia</a:t>
            </a:r>
            <a:r>
              <a:rPr lang="en-US" dirty="0" smtClean="0"/>
              <a:t>), chorea, </a:t>
            </a:r>
            <a:r>
              <a:rPr lang="en-US" i="1" dirty="0" err="1" smtClean="0"/>
              <a:t>Erythema</a:t>
            </a:r>
            <a:r>
              <a:rPr lang="en-US" i="1" dirty="0" smtClean="0"/>
              <a:t> </a:t>
            </a:r>
            <a:r>
              <a:rPr lang="en-US" i="1" dirty="0" err="1" smtClean="0"/>
              <a:t>marginatum</a:t>
            </a:r>
            <a:r>
              <a:rPr lang="en-US" dirty="0" smtClean="0"/>
              <a:t>, and subcutaneous nodules</a:t>
            </a:r>
          </a:p>
          <a:p>
            <a:r>
              <a:rPr lang="en-US" dirty="0" smtClean="0"/>
              <a:t>Minor criteria: fever (≥38.5° c), sedimentation rate ≥30 mm and/or CRP ≥3.0 mg/dl, and prolonged PR interval (unless </a:t>
            </a:r>
            <a:r>
              <a:rPr lang="en-US" dirty="0" err="1" smtClean="0"/>
              <a:t>carditis</a:t>
            </a:r>
            <a:r>
              <a:rPr lang="en-US" dirty="0" smtClean="0"/>
              <a:t> is a major criterion)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ARF diagnosis (initial episode): </a:t>
            </a:r>
            <a:r>
              <a:rPr lang="en-US" dirty="0" smtClean="0"/>
              <a:t>The diagnosis of an initial episode of ARF requires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two major criteria,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 one major plus two minor criteria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NON-CARDIAC MANIFESTATIONS OF RHEUMATIC FEVER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                    </a:t>
            </a:r>
            <a:r>
              <a:rPr lang="en-US" sz="2000" dirty="0" smtClean="0">
                <a:solidFill>
                  <a:srgbClr val="00B0F0"/>
                </a:solidFill>
              </a:rPr>
              <a:t>ARTHRITIS</a:t>
            </a:r>
          </a:p>
          <a:p>
            <a:r>
              <a:rPr lang="en-US" sz="2000" dirty="0" smtClean="0"/>
              <a:t>Most  frequent major manifestation.</a:t>
            </a:r>
          </a:p>
          <a:p>
            <a:r>
              <a:rPr lang="en-US" sz="2000" dirty="0" smtClean="0"/>
              <a:t>Occurs in 66 %-75% of children experiencing first attack of disease.</a:t>
            </a:r>
          </a:p>
          <a:p>
            <a:r>
              <a:rPr lang="en-US" sz="2000" dirty="0" smtClean="0"/>
              <a:t>Frequently the presenting compliant.</a:t>
            </a:r>
          </a:p>
          <a:p>
            <a:r>
              <a:rPr lang="en-US" sz="2000" dirty="0" smtClean="0"/>
              <a:t>In adolescents and adults it is often the sole major manifestation in first attack.</a:t>
            </a:r>
          </a:p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Clinical features  </a:t>
            </a:r>
            <a:r>
              <a:rPr lang="en-US" sz="2000" dirty="0" smtClean="0"/>
              <a:t>: Joint involvement varies from mild </a:t>
            </a:r>
            <a:r>
              <a:rPr lang="en-US" sz="2000" dirty="0" err="1" smtClean="0"/>
              <a:t>arthralgia</a:t>
            </a:r>
            <a:r>
              <a:rPr lang="en-US" sz="2000" dirty="0" smtClean="0"/>
              <a:t> to disabling arthritis.</a:t>
            </a:r>
          </a:p>
          <a:p>
            <a:r>
              <a:rPr lang="en-US" sz="2000" dirty="0" smtClean="0"/>
              <a:t>Larger joints  knees and ankles commonly affected.</a:t>
            </a:r>
          </a:p>
          <a:p>
            <a:r>
              <a:rPr lang="en-US" sz="2000" dirty="0" smtClean="0"/>
              <a:t>Wrist, elbows, shoulders, hips may also be involved.</a:t>
            </a:r>
          </a:p>
          <a:p>
            <a:r>
              <a:rPr lang="en-US" sz="2000" dirty="0" smtClean="0"/>
              <a:t>Less frequently smaller joints of hands, feet and neck.</a:t>
            </a:r>
          </a:p>
          <a:p>
            <a:r>
              <a:rPr lang="en-US" sz="2000" dirty="0" smtClean="0"/>
              <a:t>Involved joints are warm, red and swollen.</a:t>
            </a:r>
          </a:p>
          <a:p>
            <a:r>
              <a:rPr lang="en-US" sz="2000" dirty="0" smtClean="0"/>
              <a:t>Exquisite tenderness out of proportion to objective findings.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ARF diagnosis (subsequent episode): </a:t>
            </a:r>
            <a:r>
              <a:rPr lang="en-US" sz="2000" dirty="0" smtClean="0"/>
              <a:t>Patients with a history of ARF or RHD are at high risk for recurrent attacks if re-infected with group A streptococci.</a:t>
            </a:r>
          </a:p>
          <a:p>
            <a:r>
              <a:rPr lang="en-US" sz="2000" dirty="0" smtClean="0"/>
              <a:t> With a reliable past history of ARF or established RHD, and in the face of documented group A streptococcal infection,</a:t>
            </a:r>
          </a:p>
          <a:p>
            <a:r>
              <a:rPr lang="en-US" sz="2000" dirty="0" smtClean="0"/>
              <a:t> two major, one major and two minor, </a:t>
            </a:r>
            <a:r>
              <a:rPr lang="en-US" sz="2000" dirty="0" smtClean="0">
                <a:solidFill>
                  <a:srgbClr val="00B0F0"/>
                </a:solidFill>
              </a:rPr>
              <a:t>or three minor </a:t>
            </a:r>
            <a:r>
              <a:rPr lang="en-US" sz="2000" dirty="0" smtClean="0"/>
              <a:t>manifestations may be sufficient for a presumptive diagnosis (Class </a:t>
            </a:r>
            <a:r>
              <a:rPr lang="en-US" sz="2000" dirty="0" err="1" smtClean="0"/>
              <a:t>IIb</a:t>
            </a:r>
            <a:r>
              <a:rPr lang="en-US" sz="2000" dirty="0" smtClean="0"/>
              <a:t>, Level of Evidence C).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When minor manifestations alone are present, the exclusion of other more likely causes of the clinical presentation is recommended </a:t>
            </a:r>
            <a:r>
              <a:rPr lang="en-US" sz="2000" dirty="0" smtClean="0"/>
              <a:t>before a diagnosis of an ARF recurrence is made (Class I, Level of Evidence C).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TEST IN RHEUMATIC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Identifying streptococci in the throat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Throat culture- The gold standard for diagnosing streptococcal </a:t>
            </a:r>
            <a:r>
              <a:rPr lang="en-US" sz="1600" dirty="0" err="1" smtClean="0"/>
              <a:t>pharyngitis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      Throat swabs should be inoculated on culture media within 5 hours.</a:t>
            </a:r>
          </a:p>
          <a:p>
            <a:pPr>
              <a:buNone/>
            </a:pPr>
            <a:r>
              <a:rPr lang="en-US" sz="2000" dirty="0" smtClean="0"/>
              <a:t>Limitations;</a:t>
            </a:r>
          </a:p>
          <a:p>
            <a:pPr>
              <a:buNone/>
            </a:pPr>
            <a:r>
              <a:rPr lang="en-US" sz="1600" dirty="0" smtClean="0"/>
              <a:t>                 It does not differentiate between a carrier state and active infection.</a:t>
            </a:r>
          </a:p>
          <a:p>
            <a:pPr>
              <a:buNone/>
            </a:pPr>
            <a:r>
              <a:rPr lang="en-US" sz="1600" dirty="0" smtClean="0"/>
              <a:t>                 1/3 of patients with rheumatic fever give no history of a </a:t>
            </a:r>
            <a:r>
              <a:rPr lang="en-US" sz="1600" dirty="0" err="1" smtClean="0"/>
              <a:t>preceeding</a:t>
            </a:r>
            <a:r>
              <a:rPr lang="en-US" sz="1600" dirty="0" smtClean="0"/>
              <a:t> pharyngeal infection.</a:t>
            </a:r>
          </a:p>
          <a:p>
            <a:pPr>
              <a:buNone/>
            </a:pPr>
            <a:r>
              <a:rPr lang="en-US" sz="1600" dirty="0" smtClean="0"/>
              <a:t>               delay in obtaining results of throat cultures is a problem of  primary care physician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pic>
        <p:nvPicPr>
          <p:cNvPr id="4" name="Picture 3" descr="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81200"/>
            <a:ext cx="1857375" cy="1487380"/>
          </a:xfrm>
          <a:prstGeom prst="rect">
            <a:avLst/>
          </a:prstGeom>
        </p:spPr>
      </p:pic>
      <p:pic>
        <p:nvPicPr>
          <p:cNvPr id="5" name="Picture 4" descr="rh 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81200"/>
            <a:ext cx="1371600" cy="162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Rapid antigen detection</a:t>
            </a:r>
          </a:p>
          <a:p>
            <a:pPr>
              <a:buNone/>
            </a:pPr>
            <a:r>
              <a:rPr lang="en-US" sz="2400" dirty="0" smtClean="0"/>
              <a:t>It is the detection of gas antigen from throat swab using latex agglutination or immunoassay</a:t>
            </a:r>
          </a:p>
          <a:p>
            <a:r>
              <a:rPr lang="en-US" sz="1600" dirty="0" smtClean="0"/>
              <a:t>Reliable, cost effective</a:t>
            </a:r>
          </a:p>
          <a:p>
            <a:r>
              <a:rPr lang="en-US" sz="1600" dirty="0" smtClean="0"/>
              <a:t>Specificity 95%</a:t>
            </a:r>
          </a:p>
          <a:p>
            <a:r>
              <a:rPr lang="en-US" sz="1600" dirty="0" smtClean="0"/>
              <a:t>Sensitivity 33%</a:t>
            </a:r>
          </a:p>
          <a:p>
            <a:r>
              <a:rPr lang="en-US" sz="1600" dirty="0" smtClean="0"/>
              <a:t>Equivalent to positive throat culture</a:t>
            </a:r>
          </a:p>
          <a:p>
            <a:pPr>
              <a:buNone/>
            </a:pPr>
            <a:r>
              <a:rPr lang="en-US" dirty="0" smtClean="0"/>
              <a:t>Streptococcal antibody test</a:t>
            </a:r>
          </a:p>
          <a:p>
            <a:r>
              <a:rPr lang="en-US" sz="2800" dirty="0" err="1" smtClean="0"/>
              <a:t>Antistreptolysin</a:t>
            </a:r>
            <a:r>
              <a:rPr lang="en-US" sz="2800" dirty="0" smtClean="0"/>
              <a:t> O test</a:t>
            </a:r>
          </a:p>
          <a:p>
            <a:pPr>
              <a:buNone/>
            </a:pPr>
            <a:r>
              <a:rPr lang="en-US" sz="1600" dirty="0" smtClean="0"/>
              <a:t>      Described by Todd in  1932.</a:t>
            </a:r>
          </a:p>
          <a:p>
            <a:pPr>
              <a:buNone/>
            </a:pPr>
            <a:r>
              <a:rPr lang="en-US" sz="1600" dirty="0" smtClean="0"/>
              <a:t>      Most widely used.</a:t>
            </a:r>
          </a:p>
          <a:p>
            <a:pPr>
              <a:buNone/>
            </a:pPr>
            <a:r>
              <a:rPr lang="en-US" sz="1600" dirty="0" smtClean="0"/>
              <a:t>      Best </a:t>
            </a:r>
            <a:r>
              <a:rPr lang="en-US" sz="1600" dirty="0" err="1" smtClean="0"/>
              <a:t>standardised</a:t>
            </a:r>
            <a:r>
              <a:rPr lang="en-US" sz="1600" dirty="0" smtClean="0"/>
              <a:t> test</a:t>
            </a:r>
          </a:p>
          <a:p>
            <a:endParaRPr lang="en-US" sz="1600" dirty="0"/>
          </a:p>
        </p:txBody>
      </p:sp>
      <p:pic>
        <p:nvPicPr>
          <p:cNvPr id="4" name="Picture 3" descr="aso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648200"/>
            <a:ext cx="232410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Antistreptolysin</a:t>
            </a:r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 test</a:t>
            </a:r>
          </a:p>
          <a:p>
            <a:r>
              <a:rPr lang="en-US" sz="8000" dirty="0" err="1" smtClean="0"/>
              <a:t>Sreptolysin</a:t>
            </a:r>
            <a:r>
              <a:rPr lang="en-US" sz="8000" dirty="0" smtClean="0"/>
              <a:t> o is a oxygen labile toxin capable of </a:t>
            </a:r>
            <a:r>
              <a:rPr lang="en-US" sz="8000" dirty="0" err="1" smtClean="0"/>
              <a:t>lysing</a:t>
            </a:r>
            <a:r>
              <a:rPr lang="en-US" sz="8000" dirty="0" smtClean="0"/>
              <a:t> mammalian cells not bacteria</a:t>
            </a:r>
          </a:p>
          <a:p>
            <a:pPr>
              <a:buNone/>
            </a:pPr>
            <a:r>
              <a:rPr lang="en-US" sz="8000" dirty="0" smtClean="0"/>
              <a:t>  demonstrated the  presence of </a:t>
            </a:r>
            <a:r>
              <a:rPr lang="en-US" sz="8000" dirty="0" err="1" smtClean="0"/>
              <a:t>antisreptolysin</a:t>
            </a:r>
            <a:r>
              <a:rPr lang="en-US" sz="8000" dirty="0" smtClean="0"/>
              <a:t> –o  antibodies in the sera of patients with </a:t>
            </a:r>
            <a:r>
              <a:rPr lang="en-US" sz="8000" dirty="0" err="1" smtClean="0"/>
              <a:t>sreptocccal</a:t>
            </a:r>
            <a:r>
              <a:rPr lang="en-US" sz="8000" dirty="0" smtClean="0"/>
              <a:t> infections by </a:t>
            </a:r>
            <a:r>
              <a:rPr lang="en-US" sz="8000" dirty="0" err="1" smtClean="0"/>
              <a:t>neutrolising</a:t>
            </a:r>
            <a:r>
              <a:rPr lang="en-US" sz="8000" dirty="0" smtClean="0"/>
              <a:t> </a:t>
            </a:r>
            <a:r>
              <a:rPr lang="en-US" sz="8000" dirty="0" err="1" smtClean="0"/>
              <a:t>streptolysin</a:t>
            </a:r>
            <a:r>
              <a:rPr lang="en-US" sz="8000" dirty="0" smtClean="0"/>
              <a:t> o with serial amount of their sera, the excess </a:t>
            </a:r>
            <a:r>
              <a:rPr lang="en-US" sz="8000" dirty="0" err="1" smtClean="0"/>
              <a:t>unneutralized</a:t>
            </a:r>
            <a:r>
              <a:rPr lang="en-US" sz="8000" dirty="0" smtClean="0"/>
              <a:t> </a:t>
            </a:r>
            <a:r>
              <a:rPr lang="en-US" sz="8000" dirty="0" err="1" smtClean="0"/>
              <a:t>sreptolysin</a:t>
            </a:r>
            <a:r>
              <a:rPr lang="en-US" sz="8000" dirty="0" smtClean="0"/>
              <a:t> is revealed by adding erythrocytes as an indicator</a:t>
            </a:r>
          </a:p>
          <a:p>
            <a:pPr>
              <a:buNone/>
            </a:pPr>
            <a:r>
              <a:rPr lang="en-US" sz="8000" dirty="0" smtClean="0"/>
              <a:t>End point is the highest dilution of serum having no </a:t>
            </a:r>
            <a:r>
              <a:rPr lang="en-US" sz="8000" dirty="0" err="1" smtClean="0"/>
              <a:t>hemolysis</a:t>
            </a:r>
            <a:r>
              <a:rPr lang="en-US" sz="8000" dirty="0" smtClean="0"/>
              <a:t> with ASO expressed  as Todd </a:t>
            </a:r>
            <a:r>
              <a:rPr lang="en-US" sz="8000" dirty="0" err="1" smtClean="0"/>
              <a:t>units,equivalent</a:t>
            </a:r>
            <a:r>
              <a:rPr lang="en-US" sz="8000" dirty="0" smtClean="0"/>
              <a:t> to the reciprocal of dilution</a:t>
            </a:r>
          </a:p>
          <a:p>
            <a:pPr>
              <a:buNone/>
            </a:pPr>
            <a:endParaRPr lang="en-US" sz="2400" dirty="0" smtClean="0"/>
          </a:p>
          <a:p>
            <a:pPr lvl="0">
              <a:buClr>
                <a:srgbClr val="53548A"/>
              </a:buClr>
              <a:buNone/>
            </a:pPr>
            <a:r>
              <a:rPr lang="en-US" sz="8000" dirty="0" smtClean="0">
                <a:solidFill>
                  <a:prstClr val="black"/>
                </a:solidFill>
              </a:rPr>
              <a:t>Factors influencing antibody levels</a:t>
            </a:r>
          </a:p>
          <a:p>
            <a:pPr lvl="0">
              <a:buClr>
                <a:srgbClr val="53548A"/>
              </a:buClr>
              <a:buNone/>
            </a:pPr>
            <a:r>
              <a:rPr lang="en-US" sz="8000" dirty="0" smtClean="0">
                <a:solidFill>
                  <a:prstClr val="black"/>
                </a:solidFill>
              </a:rPr>
              <a:t>               Age</a:t>
            </a:r>
          </a:p>
          <a:p>
            <a:pPr lvl="0">
              <a:buClr>
                <a:srgbClr val="53548A"/>
              </a:buClr>
              <a:buNone/>
            </a:pPr>
            <a:r>
              <a:rPr lang="en-US" sz="8000" dirty="0" smtClean="0">
                <a:solidFill>
                  <a:prstClr val="black"/>
                </a:solidFill>
              </a:rPr>
              <a:t>               Geographical location</a:t>
            </a:r>
          </a:p>
          <a:p>
            <a:pPr lvl="0">
              <a:buClr>
                <a:srgbClr val="53548A"/>
              </a:buClr>
              <a:buNone/>
            </a:pPr>
            <a:r>
              <a:rPr lang="en-US" sz="8000" dirty="0" smtClean="0">
                <a:solidFill>
                  <a:prstClr val="black"/>
                </a:solidFill>
              </a:rPr>
              <a:t>               Season of the year</a:t>
            </a:r>
          </a:p>
          <a:p>
            <a:pPr lvl="0">
              <a:buClr>
                <a:srgbClr val="53548A"/>
              </a:buClr>
              <a:buNone/>
            </a:pPr>
            <a:r>
              <a:rPr lang="en-US" sz="8000" dirty="0" smtClean="0">
                <a:solidFill>
                  <a:prstClr val="black"/>
                </a:solidFill>
              </a:rPr>
              <a:t>               Genetic factor</a:t>
            </a:r>
            <a:r>
              <a:rPr lang="en-US" sz="6400" dirty="0" smtClean="0">
                <a:solidFill>
                  <a:prstClr val="black"/>
                </a:solidFill>
              </a:rPr>
              <a:t>s</a:t>
            </a:r>
            <a:endParaRPr lang="en-US" sz="64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2400" dirty="0" smtClean="0"/>
              <a:t>         </a:t>
            </a:r>
          </a:p>
          <a:p>
            <a:pPr>
              <a:buNone/>
            </a:pPr>
            <a:r>
              <a:rPr lang="en-US" dirty="0" smtClean="0"/>
              <a:t>      </a:t>
            </a:r>
          </a:p>
        </p:txBody>
      </p:sp>
      <p:pic>
        <p:nvPicPr>
          <p:cNvPr id="4" name="Picture 3" descr="aso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572000"/>
            <a:ext cx="2324100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924800" cy="46482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Antideoxyribonuclease</a:t>
            </a:r>
            <a:r>
              <a:rPr lang="en-US" sz="1600" dirty="0" smtClean="0"/>
              <a:t> B</a:t>
            </a:r>
          </a:p>
          <a:p>
            <a:pPr>
              <a:buNone/>
            </a:pPr>
            <a:r>
              <a:rPr lang="en-US" sz="1600" dirty="0" smtClean="0"/>
              <a:t>      The second streptococcal antibody test after ASO detection.</a:t>
            </a:r>
          </a:p>
          <a:p>
            <a:pPr>
              <a:buNone/>
            </a:pPr>
            <a:r>
              <a:rPr lang="en-US" sz="1600" dirty="0" smtClean="0"/>
              <a:t>      Not associated with false positive results.</a:t>
            </a:r>
          </a:p>
          <a:p>
            <a:pPr>
              <a:buNone/>
            </a:pPr>
            <a:r>
              <a:rPr lang="en-US" sz="1600" dirty="0" smtClean="0"/>
              <a:t>      Have both seasonal and geographic variations.</a:t>
            </a:r>
          </a:p>
          <a:p>
            <a:pPr>
              <a:buNone/>
            </a:pPr>
            <a:r>
              <a:rPr lang="en-US" sz="1600" dirty="0" smtClean="0"/>
              <a:t>      Also vary with patient’s age.</a:t>
            </a:r>
          </a:p>
          <a:p>
            <a:pPr>
              <a:buNone/>
            </a:pPr>
            <a:r>
              <a:rPr lang="en-US" sz="1600" dirty="0" smtClean="0"/>
              <a:t>      Also varies with stage of rheumatic fever.</a:t>
            </a:r>
          </a:p>
          <a:p>
            <a:pPr>
              <a:buNone/>
            </a:pPr>
            <a:r>
              <a:rPr lang="en-US" sz="1600" dirty="0" smtClean="0"/>
              <a:t>      Useful for the diagnosis of streptococcal infection and </a:t>
            </a:r>
            <a:r>
              <a:rPr lang="en-US" sz="1600" dirty="0" err="1" smtClean="0"/>
              <a:t>itscomplications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      Has a positive detection rate than ASO.</a:t>
            </a:r>
          </a:p>
          <a:p>
            <a:r>
              <a:rPr lang="en-US" sz="1600" dirty="0" err="1" smtClean="0"/>
              <a:t>Antihyaluronidase</a:t>
            </a:r>
            <a:r>
              <a:rPr lang="en-US" sz="1600" dirty="0" smtClean="0"/>
              <a:t> test</a:t>
            </a:r>
          </a:p>
          <a:p>
            <a:r>
              <a:rPr lang="en-US" sz="1600" dirty="0" err="1" smtClean="0"/>
              <a:t>Antistreptococcal</a:t>
            </a:r>
            <a:r>
              <a:rPr lang="en-US" sz="1600" dirty="0" smtClean="0"/>
              <a:t> Esterase</a:t>
            </a:r>
          </a:p>
          <a:p>
            <a:r>
              <a:rPr lang="en-US" sz="1600" dirty="0" err="1" smtClean="0"/>
              <a:t>Streptosyme</a:t>
            </a:r>
            <a:r>
              <a:rPr lang="en-US" sz="1600" dirty="0" smtClean="0"/>
              <a:t> test</a:t>
            </a:r>
          </a:p>
          <a:p>
            <a:endParaRPr lang="en-US" sz="1600" dirty="0"/>
          </a:p>
        </p:txBody>
      </p:sp>
      <p:pic>
        <p:nvPicPr>
          <p:cNvPr id="4" name="Picture 3" descr="a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28600"/>
            <a:ext cx="19812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ROLE OF ECHO IN DIAGNOSIS AND FOLLOW-UP OF RHEUMATIC CARDITIS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Goals of echo;</a:t>
            </a:r>
          </a:p>
          <a:p>
            <a:pPr>
              <a:buNone/>
            </a:pPr>
            <a:r>
              <a:rPr lang="en-US" sz="1600" dirty="0" smtClean="0"/>
              <a:t>                             Help in precise and early diagnosis of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 in ARF.</a:t>
            </a:r>
          </a:p>
          <a:p>
            <a:pPr>
              <a:buNone/>
            </a:pPr>
            <a:r>
              <a:rPr lang="en-US" sz="1600" dirty="0" smtClean="0"/>
              <a:t>                              Timely management can make the heart normal or can                                     prevent the recurrences.</a:t>
            </a:r>
          </a:p>
          <a:p>
            <a:pPr>
              <a:buNone/>
            </a:pPr>
            <a:r>
              <a:rPr lang="en-US" sz="1600" dirty="0" smtClean="0"/>
              <a:t>                              Can prevent </a:t>
            </a:r>
            <a:r>
              <a:rPr lang="en-US" sz="1600" dirty="0" err="1" smtClean="0"/>
              <a:t>overdiagnosis</a:t>
            </a:r>
            <a:r>
              <a:rPr lang="en-US" sz="1600" dirty="0" smtClean="0"/>
              <a:t> of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                              Regular checkup can evaluate the status of RSD and timely decision for </a:t>
            </a:r>
            <a:r>
              <a:rPr lang="en-US" sz="1600" dirty="0" err="1" smtClean="0"/>
              <a:t>valvuloplasty</a:t>
            </a:r>
            <a:r>
              <a:rPr lang="en-US" sz="1600" dirty="0" smtClean="0"/>
              <a:t>, valve repair/replacement.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ECHOCARDIOGRAPHIC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M-mode interrogation</a:t>
            </a:r>
          </a:p>
          <a:p>
            <a:r>
              <a:rPr lang="en-US" sz="1600" dirty="0" smtClean="0"/>
              <a:t>Dimension of LA, aorta and their ratio.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LV dimensions in diastole and systole.</a:t>
            </a:r>
          </a:p>
          <a:p>
            <a:endParaRPr lang="en-US" sz="1600" dirty="0"/>
          </a:p>
        </p:txBody>
      </p:sp>
      <p:pic>
        <p:nvPicPr>
          <p:cNvPr id="5" name="Picture 4" descr="p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1971675" cy="1756282"/>
          </a:xfrm>
          <a:prstGeom prst="rect">
            <a:avLst/>
          </a:prstGeom>
        </p:spPr>
      </p:pic>
      <p:pic>
        <p:nvPicPr>
          <p:cNvPr id="6" name="Picture 5" descr="ep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648200"/>
            <a:ext cx="2235200" cy="1676400"/>
          </a:xfrm>
          <a:prstGeom prst="rect">
            <a:avLst/>
          </a:prstGeom>
        </p:spPr>
      </p:pic>
      <p:pic>
        <p:nvPicPr>
          <p:cNvPr id="7" name="Picture 6" descr="epl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648200"/>
            <a:ext cx="256478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Cross-sectional </a:t>
            </a:r>
            <a:r>
              <a:rPr lang="en-US" sz="1600" dirty="0" err="1" smtClean="0"/>
              <a:t>interoggation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Thickness of valve- less than 3 mm-normal</a:t>
            </a:r>
          </a:p>
          <a:p>
            <a:pPr>
              <a:buNone/>
            </a:pPr>
            <a:r>
              <a:rPr lang="en-US" sz="1600" dirty="0" smtClean="0"/>
              <a:t>                                        More than 4 mm-thickened.</a:t>
            </a:r>
            <a:endParaRPr lang="en-US" sz="1600" dirty="0"/>
          </a:p>
        </p:txBody>
      </p:sp>
      <p:pic>
        <p:nvPicPr>
          <p:cNvPr id="4" name="Picture 3" descr="pm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667000"/>
            <a:ext cx="24003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7244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Beaded appearance, especially of </a:t>
            </a:r>
            <a:r>
              <a:rPr lang="en-US" sz="1600" dirty="0" err="1" smtClean="0"/>
              <a:t>mitral,tricuspid</a:t>
            </a:r>
            <a:r>
              <a:rPr lang="en-US" sz="1600" dirty="0" smtClean="0"/>
              <a:t> and aortic valves.</a:t>
            </a:r>
            <a:endParaRPr lang="en-US" sz="1600" dirty="0"/>
          </a:p>
        </p:txBody>
      </p:sp>
      <p:pic>
        <p:nvPicPr>
          <p:cNvPr id="6" name="Picture 5" descr="480px-PSS_mitral_valve_lege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105400"/>
            <a:ext cx="1859280" cy="1561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Prolapse</a:t>
            </a:r>
            <a:r>
              <a:rPr lang="en-US" sz="1600" dirty="0" smtClean="0"/>
              <a:t> of mitral valve particularly the aortic leaflet.</a:t>
            </a:r>
            <a:endParaRPr lang="en-US" sz="1600" dirty="0"/>
          </a:p>
        </p:txBody>
      </p:sp>
      <p:pic>
        <p:nvPicPr>
          <p:cNvPr id="4" name="Picture 3" descr="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71" y="1958927"/>
            <a:ext cx="2486025" cy="183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1910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Decreased or increased mobility of the valves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Hyperechogenicity</a:t>
            </a:r>
            <a:r>
              <a:rPr lang="en-US" sz="1600" dirty="0" smtClean="0"/>
              <a:t> of the thickened </a:t>
            </a:r>
            <a:r>
              <a:rPr lang="en-US" sz="1600" dirty="0" err="1" smtClean="0"/>
              <a:t>submitral</a:t>
            </a:r>
            <a:r>
              <a:rPr lang="en-US" sz="1600" dirty="0" smtClean="0"/>
              <a:t> apparatus</a:t>
            </a:r>
            <a:endParaRPr lang="en-US" sz="1600" dirty="0"/>
          </a:p>
        </p:txBody>
      </p:sp>
      <p:pic>
        <p:nvPicPr>
          <p:cNvPr id="4" name="Picture 3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2686050" cy="1695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8862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Chordal</a:t>
            </a:r>
            <a:r>
              <a:rPr lang="en-US" sz="1600" dirty="0" smtClean="0"/>
              <a:t> tears to mitral leaflets</a:t>
            </a:r>
            <a:endParaRPr lang="en-US" sz="1600" dirty="0"/>
          </a:p>
        </p:txBody>
      </p:sp>
      <p:pic>
        <p:nvPicPr>
          <p:cNvPr id="6" name="Picture 5" descr="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419600"/>
            <a:ext cx="2362200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6477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MIGRATORY</a:t>
            </a:r>
            <a:r>
              <a:rPr lang="en-US" sz="1800" dirty="0" smtClean="0"/>
              <a:t>- Doesn’t mean that inflammation resolves completely in one joint before striking the other rather joints may be involved sequentially so that some may be resolving while others are beginning.</a:t>
            </a:r>
          </a:p>
          <a:p>
            <a:r>
              <a:rPr lang="en-US" sz="1800" dirty="0" smtClean="0"/>
              <a:t>MONOARTHRITIS – Also occurs.</a:t>
            </a:r>
          </a:p>
          <a:p>
            <a:pPr>
              <a:buNone/>
            </a:pPr>
            <a:r>
              <a:rPr lang="en-US" sz="1800" dirty="0" smtClean="0"/>
              <a:t>                                      - Frequency is increased in which anti-inflammatory                            therapy is initiated before disease is fully expressed.</a:t>
            </a:r>
          </a:p>
          <a:p>
            <a:r>
              <a:rPr lang="en-US" sz="1800" dirty="0" smtClean="0"/>
              <a:t>Several joints may be affected simultaneously.</a:t>
            </a:r>
          </a:p>
          <a:p>
            <a:r>
              <a:rPr lang="en-US" sz="1800" dirty="0" smtClean="0"/>
              <a:t>Arthritis may be addictive rather than migratory.</a:t>
            </a:r>
          </a:p>
          <a:p>
            <a:r>
              <a:rPr lang="en-US" sz="1800" dirty="0" smtClean="0"/>
              <a:t>Inflammation in a joint usually last not longer than 2-3 weeks, entire bout of poly-arthritis not more than a month.</a:t>
            </a:r>
          </a:p>
          <a:p>
            <a:r>
              <a:rPr lang="en-US" sz="1800" dirty="0" smtClean="0"/>
              <a:t>Poly-arthritis and Sydenham’s chorea never occurs simultaneously.</a:t>
            </a:r>
          </a:p>
          <a:p>
            <a:r>
              <a:rPr lang="en-US" sz="1800" dirty="0" smtClean="0"/>
              <a:t>Chorea may occur after arthritis has subsided.</a:t>
            </a:r>
          </a:p>
          <a:p>
            <a:r>
              <a:rPr lang="en-US" sz="1800" dirty="0" err="1" smtClean="0">
                <a:solidFill>
                  <a:srgbClr val="00B0F0"/>
                </a:solidFill>
              </a:rPr>
              <a:t>Carditis</a:t>
            </a:r>
            <a:r>
              <a:rPr lang="en-US" sz="1800" dirty="0" smtClean="0">
                <a:solidFill>
                  <a:srgbClr val="00B0F0"/>
                </a:solidFill>
              </a:rPr>
              <a:t> and arthritis do frequently co-exist, with a striking inverse relationship.</a:t>
            </a:r>
          </a:p>
          <a:p>
            <a:r>
              <a:rPr lang="en-US" sz="1800" dirty="0" err="1" smtClean="0">
                <a:solidFill>
                  <a:srgbClr val="00B0F0"/>
                </a:solidFill>
              </a:rPr>
              <a:t>Jaccouds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en-US" sz="1800" dirty="0" err="1" smtClean="0">
                <a:solidFill>
                  <a:srgbClr val="00B0F0"/>
                </a:solidFill>
              </a:rPr>
              <a:t>arthopathy</a:t>
            </a:r>
            <a:endParaRPr lang="en-US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Pericardial effusion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End diastolic volume, end systolic volume and ejection Fraction</a:t>
            </a:r>
          </a:p>
        </p:txBody>
      </p:sp>
      <p:pic>
        <p:nvPicPr>
          <p:cNvPr id="4" name="Picture 3" descr="epl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419600"/>
            <a:ext cx="2564780" cy="1752600"/>
          </a:xfrm>
          <a:prstGeom prst="rect">
            <a:avLst/>
          </a:prstGeom>
        </p:spPr>
      </p:pic>
      <p:pic>
        <p:nvPicPr>
          <p:cNvPr id="5" name="Picture 4" descr="peri e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9050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err="1" smtClean="0"/>
              <a:t>Colour</a:t>
            </a:r>
            <a:r>
              <a:rPr lang="en-US" sz="1600" dirty="0" smtClean="0"/>
              <a:t> Doppler interrogation </a:t>
            </a:r>
          </a:p>
          <a:p>
            <a:r>
              <a:rPr lang="en-US" sz="1600" dirty="0" smtClean="0"/>
              <a:t>Establishment of mitral, aortic and tricuspid regurgitation.</a:t>
            </a:r>
            <a:endParaRPr lang="en-US" sz="1600" dirty="0"/>
          </a:p>
        </p:txBody>
      </p:sp>
      <p:pic>
        <p:nvPicPr>
          <p:cNvPr id="4" name="Picture 3" descr="M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6000"/>
            <a:ext cx="2628900" cy="1743075"/>
          </a:xfrm>
          <a:prstGeom prst="rect">
            <a:avLst/>
          </a:prstGeom>
        </p:spPr>
      </p:pic>
      <p:pic>
        <p:nvPicPr>
          <p:cNvPr id="5" name="Picture 4" descr="aortic-insufficien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3133725" cy="2242354"/>
          </a:xfrm>
          <a:prstGeom prst="rect">
            <a:avLst/>
          </a:prstGeom>
        </p:spPr>
      </p:pic>
      <p:pic>
        <p:nvPicPr>
          <p:cNvPr id="6" name="Picture 5" descr="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267200"/>
            <a:ext cx="1971675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3657600" cy="1247775"/>
          </a:xfrm>
        </p:spPr>
      </p:pic>
      <p:pic>
        <p:nvPicPr>
          <p:cNvPr id="5" name="Picture 4" descr="c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52600"/>
            <a:ext cx="3714750" cy="1228725"/>
          </a:xfrm>
          <a:prstGeom prst="rect">
            <a:avLst/>
          </a:prstGeom>
        </p:spPr>
      </p:pic>
      <p:pic>
        <p:nvPicPr>
          <p:cNvPr id="6" name="Picture 5" descr="c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276600"/>
            <a:ext cx="4535424" cy="2846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14478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Mitral regurgitation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VIJAYA’S ECHO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err="1" smtClean="0"/>
              <a:t>Echofeatures</a:t>
            </a:r>
            <a:r>
              <a:rPr lang="en-US" sz="1600" dirty="0" smtClean="0"/>
              <a:t>                                                                                                    Score</a:t>
            </a:r>
          </a:p>
          <a:p>
            <a:pPr>
              <a:buNone/>
            </a:pPr>
            <a:r>
              <a:rPr lang="en-US" sz="1600" dirty="0" smtClean="0"/>
              <a:t>Mitral valve and aortic valve thickness </a:t>
            </a:r>
            <a:r>
              <a:rPr lang="en-US" sz="1800" dirty="0" smtClean="0"/>
              <a:t>≥</a:t>
            </a:r>
            <a:r>
              <a:rPr lang="en-US" sz="1600" dirty="0" smtClean="0"/>
              <a:t> 4 mm.                                         2</a:t>
            </a:r>
          </a:p>
          <a:p>
            <a:pPr>
              <a:buNone/>
            </a:pPr>
            <a:r>
              <a:rPr lang="en-US" sz="1600" dirty="0" smtClean="0"/>
              <a:t>Increased </a:t>
            </a:r>
            <a:r>
              <a:rPr lang="en-US" sz="1600" dirty="0" err="1" smtClean="0"/>
              <a:t>echogenicity</a:t>
            </a:r>
            <a:r>
              <a:rPr lang="en-US" sz="1600" dirty="0" smtClean="0"/>
              <a:t> of </a:t>
            </a:r>
            <a:r>
              <a:rPr lang="en-US" sz="1600" dirty="0" err="1" smtClean="0"/>
              <a:t>submitral</a:t>
            </a:r>
            <a:r>
              <a:rPr lang="en-US" sz="1600" dirty="0" smtClean="0"/>
              <a:t> structures                                            2</a:t>
            </a:r>
          </a:p>
          <a:p>
            <a:pPr>
              <a:buNone/>
            </a:pPr>
            <a:r>
              <a:rPr lang="en-US" sz="1600" dirty="0" smtClean="0"/>
              <a:t>Rheumatic nodules ( beaded appearance)                                                  2</a:t>
            </a:r>
          </a:p>
          <a:p>
            <a:pPr>
              <a:buNone/>
            </a:pPr>
            <a:r>
              <a:rPr lang="en-US" sz="1600" dirty="0" smtClean="0"/>
              <a:t>Mitral valve </a:t>
            </a:r>
            <a:r>
              <a:rPr lang="en-US" sz="1600" dirty="0" err="1" smtClean="0"/>
              <a:t>prolapse</a:t>
            </a:r>
            <a:r>
              <a:rPr lang="en-US" sz="1600" dirty="0" smtClean="0"/>
              <a:t>/aortic valve </a:t>
            </a:r>
            <a:r>
              <a:rPr lang="en-US" sz="1600" dirty="0" err="1" smtClean="0"/>
              <a:t>prolapse</a:t>
            </a:r>
            <a:r>
              <a:rPr lang="en-US" sz="1600" dirty="0" smtClean="0"/>
              <a:t>/tricuspid valve </a:t>
            </a:r>
            <a:r>
              <a:rPr lang="en-US" sz="1600" dirty="0" err="1" smtClean="0"/>
              <a:t>prolapse</a:t>
            </a:r>
            <a:r>
              <a:rPr lang="en-US" sz="1600" dirty="0" smtClean="0"/>
              <a:t>     2</a:t>
            </a:r>
          </a:p>
          <a:p>
            <a:pPr>
              <a:buNone/>
            </a:pPr>
            <a:r>
              <a:rPr lang="en-US" sz="1600" dirty="0" smtClean="0"/>
              <a:t>Mitral regurgitation and/ aortic regurgitation/tricuspid regurgitation  2</a:t>
            </a:r>
          </a:p>
          <a:p>
            <a:pPr>
              <a:buNone/>
            </a:pPr>
            <a:r>
              <a:rPr lang="en-US" sz="1600" dirty="0" smtClean="0"/>
              <a:t>Reduced mobility of valves                                                                             2</a:t>
            </a:r>
          </a:p>
          <a:p>
            <a:pPr>
              <a:buNone/>
            </a:pPr>
            <a:r>
              <a:rPr lang="en-US" sz="1600" dirty="0" err="1" smtClean="0"/>
              <a:t>Chordal</a:t>
            </a:r>
            <a:r>
              <a:rPr lang="en-US" sz="1600" dirty="0" smtClean="0"/>
              <a:t> tear                                                                                                      2</a:t>
            </a:r>
          </a:p>
          <a:p>
            <a:pPr>
              <a:buNone/>
            </a:pPr>
            <a:r>
              <a:rPr lang="en-US" sz="1600" dirty="0" smtClean="0"/>
              <a:t>Pericardial effusion                                                                                          2</a:t>
            </a:r>
          </a:p>
          <a:p>
            <a:pPr>
              <a:buNone/>
            </a:pPr>
            <a:r>
              <a:rPr lang="en-US" sz="1600" dirty="0" smtClean="0"/>
              <a:t>Total score                                                                                                         16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ENDOMYOCARDIAL BIOPSY FOR THE DIAGNOSIS OF RHUEMATIC CARDITIS</a:t>
            </a:r>
            <a:endParaRPr lang="en-US" sz="2800" dirty="0"/>
          </a:p>
        </p:txBody>
      </p:sp>
      <p:pic>
        <p:nvPicPr>
          <p:cNvPr id="4" name="Content Placeholder 3" descr="a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4267200"/>
            <a:ext cx="2647950" cy="1724025"/>
          </a:xfrm>
        </p:spPr>
      </p:pic>
      <p:pic>
        <p:nvPicPr>
          <p:cNvPr id="5" name="Picture 4" descr="anr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47800"/>
            <a:ext cx="24669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371600" y="1676400"/>
            <a:ext cx="46481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Aschoff</a:t>
            </a:r>
            <a:r>
              <a:rPr lang="en-US" sz="2000" dirty="0" smtClean="0"/>
              <a:t> nodules and </a:t>
            </a:r>
            <a:r>
              <a:rPr lang="en-US" sz="2000" dirty="0" err="1" smtClean="0"/>
              <a:t>histiocytic</a:t>
            </a:r>
            <a:r>
              <a:rPr lang="en-US" sz="2000" dirty="0" smtClean="0"/>
              <a:t> aggregates are considered diagnostic of rheumatic </a:t>
            </a:r>
            <a:r>
              <a:rPr lang="en-US" sz="2000" dirty="0" err="1" smtClean="0"/>
              <a:t>cardits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These lesions occurred in 2/5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cases with clinically confirmed rheumatic </a:t>
            </a:r>
            <a:r>
              <a:rPr lang="en-US" sz="2000" dirty="0" err="1" smtClean="0"/>
              <a:t>carditis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Sensitivity of </a:t>
            </a:r>
            <a:r>
              <a:rPr lang="en-US" sz="2000" dirty="0" err="1" smtClean="0"/>
              <a:t>endomyocardial</a:t>
            </a:r>
            <a:r>
              <a:rPr lang="en-US" sz="2000" dirty="0" smtClean="0"/>
              <a:t> biopsy is 43% and specificity 100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UTE_RHEUMATIC_FEVER-FF2.gi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2133600"/>
            <a:ext cx="2384425" cy="2312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05740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Explanation of low prevalence of </a:t>
            </a:r>
            <a:r>
              <a:rPr lang="en-US" dirty="0" err="1" smtClean="0"/>
              <a:t>aschoff</a:t>
            </a:r>
            <a:r>
              <a:rPr lang="en-US" dirty="0" smtClean="0"/>
              <a:t> nodule</a:t>
            </a:r>
          </a:p>
          <a:p>
            <a:endParaRPr lang="en-US" dirty="0" smtClean="0"/>
          </a:p>
          <a:p>
            <a:r>
              <a:rPr lang="en-US" dirty="0" smtClean="0"/>
              <a:t>1.Aschoff nodule is a relatively mature lesion </a:t>
            </a:r>
            <a:r>
              <a:rPr lang="en-US" dirty="0" err="1" smtClean="0"/>
              <a:t>occuring</a:t>
            </a:r>
            <a:r>
              <a:rPr lang="en-US" dirty="0" smtClean="0"/>
              <a:t> later in course of rheumatic </a:t>
            </a:r>
            <a:r>
              <a:rPr lang="en-US" dirty="0" err="1" smtClean="0"/>
              <a:t>carditis</a:t>
            </a:r>
            <a:endParaRPr lang="en-US" dirty="0" smtClean="0"/>
          </a:p>
          <a:p>
            <a:r>
              <a:rPr lang="en-US" dirty="0" smtClean="0"/>
              <a:t>2.Sampling error of biopsy procedure</a:t>
            </a:r>
          </a:p>
          <a:p>
            <a:r>
              <a:rPr lang="en-US" dirty="0" smtClean="0"/>
              <a:t>3.Non uniform distribution of </a:t>
            </a:r>
            <a:r>
              <a:rPr lang="en-US" dirty="0" err="1" smtClean="0"/>
              <a:t>aschoff</a:t>
            </a:r>
            <a:r>
              <a:rPr lang="en-US" dirty="0" smtClean="0"/>
              <a:t> nodules in the myocardium</a:t>
            </a:r>
          </a:p>
          <a:p>
            <a:r>
              <a:rPr lang="en-US" dirty="0" smtClean="0"/>
              <a:t>4.Interventricular septum and pulmonary </a:t>
            </a:r>
            <a:r>
              <a:rPr lang="en-US" dirty="0" err="1" smtClean="0"/>
              <a:t>conus</a:t>
            </a:r>
            <a:r>
              <a:rPr lang="en-US" dirty="0" smtClean="0"/>
              <a:t> are the frequently involved locations</a:t>
            </a:r>
          </a:p>
          <a:p>
            <a:endParaRPr lang="en-US" dirty="0" smtClean="0"/>
          </a:p>
          <a:p>
            <a:r>
              <a:rPr lang="en-US" dirty="0" err="1" smtClean="0"/>
              <a:t>Endomyocardial</a:t>
            </a:r>
            <a:r>
              <a:rPr lang="en-US" dirty="0" smtClean="0"/>
              <a:t> biopsy is not recommended as a routine diagnostic or prognostic tool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676400"/>
            <a:ext cx="3717925" cy="2082038"/>
          </a:xfrm>
        </p:spPr>
      </p:pic>
      <p:pic>
        <p:nvPicPr>
          <p:cNvPr id="5" name="Picture 4" descr="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4196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9812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Anitschkow</a:t>
            </a:r>
            <a:r>
              <a:rPr lang="en-US" sz="2000" dirty="0" smtClean="0"/>
              <a:t> cells(Caterpillar cells) are enlarged macrophages found within </a:t>
            </a:r>
            <a:r>
              <a:rPr lang="en-US" sz="2000" dirty="0" err="1" smtClean="0"/>
              <a:t>granuloma</a:t>
            </a:r>
            <a:r>
              <a:rPr lang="en-US" sz="2000" dirty="0" smtClean="0"/>
              <a:t>(</a:t>
            </a:r>
            <a:r>
              <a:rPr lang="en-US" sz="2000" dirty="0" err="1" smtClean="0"/>
              <a:t>aschoff</a:t>
            </a:r>
            <a:r>
              <a:rPr lang="en-US" sz="2000" dirty="0" smtClean="0"/>
              <a:t> bodies),is associated with rheumatic fever </a:t>
            </a:r>
          </a:p>
          <a:p>
            <a:r>
              <a:rPr lang="en-US" sz="2000" dirty="0" smtClean="0"/>
              <a:t>Larger </a:t>
            </a:r>
            <a:r>
              <a:rPr lang="en-US" sz="2000" dirty="0" err="1" smtClean="0"/>
              <a:t>anitschkow</a:t>
            </a:r>
            <a:r>
              <a:rPr lang="en-US" sz="2000" dirty="0" smtClean="0"/>
              <a:t> cells may coalesce to form </a:t>
            </a:r>
            <a:r>
              <a:rPr lang="en-US" sz="2000" dirty="0" err="1" smtClean="0"/>
              <a:t>aschoff</a:t>
            </a:r>
            <a:r>
              <a:rPr lang="en-US" sz="2000" dirty="0" smtClean="0"/>
              <a:t> giant cells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RADIONUCLIDE IN RHEUMATIC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Inflammation is associated with locally increased capillary permeability resulting in exudation of </a:t>
            </a:r>
            <a:r>
              <a:rPr lang="en-US" sz="1600" dirty="0" err="1" smtClean="0"/>
              <a:t>transferrin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solidFill>
                  <a:srgbClr val="00B0F0"/>
                </a:solidFill>
              </a:rPr>
              <a:t>Gallium binds to </a:t>
            </a:r>
            <a:r>
              <a:rPr lang="en-US" sz="1600" dirty="0" err="1" smtClean="0">
                <a:solidFill>
                  <a:srgbClr val="00B0F0"/>
                </a:solidFill>
              </a:rPr>
              <a:t>transferrin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smtClean="0"/>
              <a:t>which results in localization of the site of inflammation</a:t>
            </a:r>
          </a:p>
          <a:p>
            <a:pPr>
              <a:buNone/>
            </a:pPr>
            <a:r>
              <a:rPr lang="en-US" sz="1600" dirty="0" smtClean="0"/>
              <a:t>Pericardial uptake is described </a:t>
            </a:r>
            <a:r>
              <a:rPr lang="en-US" sz="1600" dirty="0" err="1" smtClean="0"/>
              <a:t>viral,bacterial,tubercular</a:t>
            </a:r>
            <a:r>
              <a:rPr lang="en-US" sz="1600" dirty="0" smtClean="0"/>
              <a:t> and rheumatoid diseases</a:t>
            </a:r>
          </a:p>
          <a:p>
            <a:pPr>
              <a:buNone/>
            </a:pPr>
            <a:r>
              <a:rPr lang="en-US" sz="1600" dirty="0" smtClean="0"/>
              <a:t>Myocardial uptake has been seen with </a:t>
            </a:r>
            <a:r>
              <a:rPr lang="en-US" sz="1600" dirty="0" err="1" smtClean="0"/>
              <a:t>viral,amyloid,sarcoid,spirochetal</a:t>
            </a:r>
            <a:r>
              <a:rPr lang="en-US" sz="1600" dirty="0" smtClean="0"/>
              <a:t> </a:t>
            </a:r>
            <a:r>
              <a:rPr lang="en-US" sz="1600" dirty="0" err="1" smtClean="0"/>
              <a:t>involvement,MI,dialated</a:t>
            </a:r>
            <a:r>
              <a:rPr lang="en-US" sz="1600" dirty="0" smtClean="0"/>
              <a:t> </a:t>
            </a:r>
            <a:r>
              <a:rPr lang="en-US" sz="1600" dirty="0" err="1" smtClean="0"/>
              <a:t>cardiomyopathy,metastatic</a:t>
            </a:r>
            <a:r>
              <a:rPr lang="en-US" sz="1600" dirty="0" smtClean="0"/>
              <a:t> </a:t>
            </a:r>
            <a:r>
              <a:rPr lang="en-US" sz="1600" dirty="0" err="1" smtClean="0"/>
              <a:t>disease,bacterial</a:t>
            </a:r>
            <a:r>
              <a:rPr lang="en-US" sz="1600" dirty="0" smtClean="0"/>
              <a:t> </a:t>
            </a:r>
            <a:r>
              <a:rPr lang="en-US" sz="1600" dirty="0" err="1" smtClean="0"/>
              <a:t>endocarditis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As rheumatic </a:t>
            </a:r>
            <a:r>
              <a:rPr lang="en-US" sz="1600" dirty="0" err="1" smtClean="0"/>
              <a:t>carditis</a:t>
            </a:r>
            <a:r>
              <a:rPr lang="en-US" sz="1600" dirty="0" smtClean="0"/>
              <a:t> is predominantly infiltrative rather than degenerative in nature, radionuclide imaging is </a:t>
            </a:r>
            <a:r>
              <a:rPr lang="en-US" sz="1600" dirty="0" smtClean="0">
                <a:solidFill>
                  <a:srgbClr val="00B0F0"/>
                </a:solidFill>
              </a:rPr>
              <a:t>not a tool </a:t>
            </a:r>
            <a:r>
              <a:rPr lang="en-US" sz="1600" dirty="0" smtClean="0"/>
              <a:t>which can be used in usual clinical settings and may be reserved for research purposes.</a:t>
            </a:r>
          </a:p>
        </p:txBody>
      </p:sp>
      <p:pic>
        <p:nvPicPr>
          <p:cNvPr id="4" name="Picture 3" descr="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81" y="5029200"/>
            <a:ext cx="2956019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IAP GUIDELINES ON ARF &amp; RHD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General measures and symptomatic relief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000" dirty="0" smtClean="0"/>
              <a:t>Pain relief-</a:t>
            </a:r>
            <a:r>
              <a:rPr lang="en-US" sz="2000" dirty="0" err="1" smtClean="0"/>
              <a:t>codiene</a:t>
            </a:r>
            <a:r>
              <a:rPr lang="en-US" sz="2000" dirty="0" smtClean="0"/>
              <a:t> and </a:t>
            </a:r>
            <a:r>
              <a:rPr lang="en-US" sz="2000" dirty="0" err="1" smtClean="0"/>
              <a:t>paracetamol</a:t>
            </a:r>
            <a:r>
              <a:rPr lang="en-US" sz="2000" dirty="0" smtClean="0"/>
              <a:t> till diagnosis confirmed and aspirin after diagnosis</a:t>
            </a:r>
          </a:p>
          <a:p>
            <a:r>
              <a:rPr lang="en-US" sz="2000" dirty="0" err="1" smtClean="0"/>
              <a:t>Hosptalization</a:t>
            </a:r>
            <a:r>
              <a:rPr lang="en-US" sz="2000" dirty="0" smtClean="0"/>
              <a:t>-moderate to severe </a:t>
            </a:r>
            <a:r>
              <a:rPr lang="en-US" sz="2000" dirty="0" err="1" smtClean="0"/>
              <a:t>carditis,severe</a:t>
            </a:r>
            <a:r>
              <a:rPr lang="en-US" sz="2000" dirty="0" smtClean="0"/>
              <a:t> </a:t>
            </a:r>
            <a:r>
              <a:rPr lang="en-US" sz="2000" dirty="0" err="1" smtClean="0"/>
              <a:t>arthritis,chorea</a:t>
            </a:r>
            <a:endParaRPr lang="en-US" sz="2000" dirty="0" smtClean="0"/>
          </a:p>
          <a:p>
            <a:r>
              <a:rPr lang="en-US" sz="2000" dirty="0" smtClean="0"/>
              <a:t>Adequate rest-arthritis-2 </a:t>
            </a:r>
            <a:r>
              <a:rPr lang="en-US" sz="2000" dirty="0" err="1" smtClean="0"/>
              <a:t>weeks,carditis</a:t>
            </a:r>
            <a:r>
              <a:rPr lang="en-US" sz="2000" dirty="0" smtClean="0"/>
              <a:t> without CCF-4-6 </a:t>
            </a:r>
            <a:r>
              <a:rPr lang="en-US" sz="2000" dirty="0" err="1" smtClean="0"/>
              <a:t>weeks,carditis</a:t>
            </a:r>
            <a:r>
              <a:rPr lang="en-US" sz="2000" dirty="0" smtClean="0"/>
              <a:t> with CCF-till CCF controlled</a:t>
            </a:r>
          </a:p>
          <a:p>
            <a:r>
              <a:rPr lang="en-US" sz="2000" dirty="0" smtClean="0"/>
              <a:t>Appropriate diet for a growing 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69962"/>
            <a:ext cx="8077200" cy="51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400" y="2438400"/>
            <a:ext cx="3021003" cy="1966912"/>
          </a:xfrm>
        </p:spPr>
      </p:pic>
      <p:sp>
        <p:nvSpPr>
          <p:cNvPr id="5" name="TextBox 4"/>
          <p:cNvSpPr txBox="1"/>
          <p:nvPr/>
        </p:nvSpPr>
        <p:spPr>
          <a:xfrm>
            <a:off x="1219200" y="1600200"/>
            <a:ext cx="457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Acute </a:t>
            </a:r>
            <a:r>
              <a:rPr lang="en-US" sz="2000" dirty="0" err="1" smtClean="0"/>
              <a:t>exudative</a:t>
            </a:r>
            <a:r>
              <a:rPr lang="en-US" sz="2000" dirty="0" smtClean="0"/>
              <a:t> joint effusion.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Swelling of </a:t>
            </a:r>
            <a:r>
              <a:rPr lang="en-US" sz="2000" dirty="0" err="1" smtClean="0"/>
              <a:t>articular</a:t>
            </a:r>
            <a:r>
              <a:rPr lang="en-US" sz="2000" dirty="0" smtClean="0"/>
              <a:t> and </a:t>
            </a:r>
            <a:r>
              <a:rPr lang="en-US" sz="2000" dirty="0" err="1" smtClean="0"/>
              <a:t>periarticular</a:t>
            </a:r>
            <a:r>
              <a:rPr lang="en-US" sz="2000" dirty="0" smtClean="0"/>
              <a:t> structures, thickened </a:t>
            </a:r>
            <a:r>
              <a:rPr lang="en-US" sz="2000" dirty="0" err="1" smtClean="0"/>
              <a:t>synovium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 </a:t>
            </a:r>
            <a:r>
              <a:rPr lang="en-US" sz="2000" dirty="0" err="1" smtClean="0"/>
              <a:t>pannus</a:t>
            </a:r>
            <a:r>
              <a:rPr lang="en-US" sz="2000" dirty="0" smtClean="0"/>
              <a:t> formation.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Focal lymphocytic and </a:t>
            </a:r>
            <a:r>
              <a:rPr lang="en-US" sz="2000" dirty="0" err="1" smtClean="0"/>
              <a:t>polymorphonuclar</a:t>
            </a:r>
            <a:r>
              <a:rPr lang="en-US" sz="2000" dirty="0" smtClean="0"/>
              <a:t> infiltrates.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Although </a:t>
            </a:r>
            <a:r>
              <a:rPr lang="en-US" sz="2000" dirty="0" err="1" smtClean="0"/>
              <a:t>fibrinoid</a:t>
            </a:r>
            <a:r>
              <a:rPr lang="en-US" sz="2000" dirty="0" smtClean="0"/>
              <a:t> lesions and </a:t>
            </a:r>
            <a:r>
              <a:rPr lang="en-US" sz="2000" dirty="0" err="1" smtClean="0"/>
              <a:t>histiocytic</a:t>
            </a:r>
            <a:r>
              <a:rPr lang="en-US" sz="2000" dirty="0" smtClean="0"/>
              <a:t> </a:t>
            </a:r>
            <a:r>
              <a:rPr lang="en-US" sz="2000" dirty="0" err="1" smtClean="0"/>
              <a:t>granulomas</a:t>
            </a:r>
            <a:r>
              <a:rPr lang="en-US" sz="2000" dirty="0" smtClean="0"/>
              <a:t> occur in later stages they heal without permanent damage.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Decrease in complement components in joint fluid.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14478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5600" y="1752600"/>
            <a:ext cx="741660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IAP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Duration of secondary prophylaxis</a:t>
            </a:r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) No </a:t>
            </a:r>
            <a:r>
              <a:rPr lang="en-US" sz="2000" dirty="0" err="1" smtClean="0"/>
              <a:t>carditis</a:t>
            </a:r>
            <a:r>
              <a:rPr lang="en-US" sz="2000" dirty="0" smtClean="0"/>
              <a:t>: 5 years/18yrs of age, whichever is longer.</a:t>
            </a:r>
          </a:p>
          <a:p>
            <a:pPr>
              <a:buNone/>
            </a:pPr>
            <a:r>
              <a:rPr lang="en-US" sz="2000" dirty="0" smtClean="0"/>
              <a:t>(ii) Mild to moderate </a:t>
            </a:r>
            <a:r>
              <a:rPr lang="en-US" sz="2000" dirty="0" err="1" smtClean="0"/>
              <a:t>carditis</a:t>
            </a:r>
            <a:r>
              <a:rPr lang="en-US" sz="2000" dirty="0" smtClean="0"/>
              <a:t> and healed </a:t>
            </a:r>
            <a:r>
              <a:rPr lang="en-US" sz="2000" dirty="0" err="1" smtClean="0"/>
              <a:t>carditis</a:t>
            </a:r>
            <a:r>
              <a:rPr lang="en-US" sz="2000" dirty="0" smtClean="0"/>
              <a:t>: 10 yrs/25 yrs of age, whichever is longer.</a:t>
            </a:r>
          </a:p>
          <a:p>
            <a:pPr>
              <a:buNone/>
            </a:pPr>
            <a:r>
              <a:rPr lang="en-US" sz="2000" dirty="0" smtClean="0"/>
              <a:t>(iii) Severe disease or post intervention patients: Life long. One may opt for secondary prophylaxis up to the age of 40 years (Table I).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Recurrence</a:t>
            </a:r>
          </a:p>
          <a:p>
            <a:r>
              <a:rPr lang="en-US" sz="2000" dirty="0" smtClean="0"/>
              <a:t>A new episode of rheumatic fever following another GABHS occurring 8 weeks following stopping treatment</a:t>
            </a:r>
          </a:p>
          <a:p>
            <a:pPr>
              <a:buNone/>
            </a:pPr>
            <a:r>
              <a:rPr lang="en-US" sz="2400" dirty="0" smtClean="0"/>
              <a:t>Rebound </a:t>
            </a:r>
          </a:p>
          <a:p>
            <a:r>
              <a:rPr lang="en-US" sz="2000" dirty="0" smtClean="0"/>
              <a:t>Manifestations of rheumatic fever occurring within 4-6 weeks of stopping treatment or while tapering drug</a:t>
            </a:r>
          </a:p>
          <a:p>
            <a:pPr>
              <a:buNone/>
            </a:pPr>
            <a:r>
              <a:rPr lang="en-US" sz="2400" dirty="0" smtClean="0"/>
              <a:t>Relapse</a:t>
            </a:r>
          </a:p>
          <a:p>
            <a:r>
              <a:rPr lang="en-US" sz="2000" dirty="0" smtClean="0"/>
              <a:t>Worsening of rheumatic fever while under treatment and often with </a:t>
            </a:r>
            <a:r>
              <a:rPr lang="en-US" sz="2000" dirty="0" err="1" smtClean="0"/>
              <a:t>carditis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Subclinical </a:t>
            </a:r>
            <a:r>
              <a:rPr lang="en-US" sz="2400" dirty="0" err="1" smtClean="0"/>
              <a:t>carditis</a:t>
            </a:r>
            <a:endParaRPr lang="en-US" sz="2400" dirty="0" smtClean="0"/>
          </a:p>
          <a:p>
            <a:r>
              <a:rPr lang="en-US" sz="2000" dirty="0" smtClean="0"/>
              <a:t>When clinical examination is normal and echo is abnormal</a:t>
            </a:r>
          </a:p>
          <a:p>
            <a:r>
              <a:rPr lang="en-US" sz="2000" dirty="0" smtClean="0"/>
              <a:t>Around 30% of rheumatic chorea presents with subclinical </a:t>
            </a:r>
            <a:r>
              <a:rPr lang="en-US" sz="2000" dirty="0" err="1" smtClean="0"/>
              <a:t>carditis</a:t>
            </a: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Indolent </a:t>
            </a:r>
            <a:r>
              <a:rPr lang="en-US" sz="2400" dirty="0" err="1" smtClean="0"/>
              <a:t>carditis</a:t>
            </a:r>
            <a:endParaRPr lang="en-US" sz="2400" dirty="0" smtClean="0"/>
          </a:p>
          <a:p>
            <a:r>
              <a:rPr lang="en-US" sz="2000" dirty="0" smtClean="0"/>
              <a:t>Persistent features of </a:t>
            </a:r>
            <a:r>
              <a:rPr lang="en-US" sz="2000" dirty="0" err="1" smtClean="0"/>
              <a:t>CHF,murmer</a:t>
            </a:r>
            <a:r>
              <a:rPr lang="en-US" sz="2000" dirty="0" smtClean="0"/>
              <a:t> and </a:t>
            </a:r>
            <a:r>
              <a:rPr lang="en-US" sz="2000" dirty="0" err="1" smtClean="0"/>
              <a:t>cardiomegaly</a:t>
            </a:r>
            <a:r>
              <a:rPr lang="en-US" sz="2000" dirty="0" smtClean="0"/>
              <a:t> but with no or very few features of </a:t>
            </a:r>
            <a:r>
              <a:rPr lang="en-US" sz="2000" dirty="0" err="1" smtClean="0"/>
              <a:t>carditis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diagnose recurrence?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 a patient without established heart disease</a:t>
            </a:r>
          </a:p>
          <a:p>
            <a:r>
              <a:rPr lang="en-US" sz="2000" dirty="0" smtClean="0"/>
              <a:t>Two major or 1 major plus two minor criteria plus supporting evidence of previous streptococcal infection</a:t>
            </a:r>
          </a:p>
          <a:p>
            <a:pPr>
              <a:buNone/>
            </a:pPr>
            <a:r>
              <a:rPr lang="en-US" sz="2400" dirty="0" smtClean="0"/>
              <a:t>In a patient with established heart disease</a:t>
            </a:r>
          </a:p>
          <a:p>
            <a:r>
              <a:rPr lang="en-US" sz="2000" dirty="0" smtClean="0"/>
              <a:t>Two minor criteria and supportive evidence of previous streptococcal throat infection</a:t>
            </a:r>
          </a:p>
          <a:p>
            <a:pPr>
              <a:buNone/>
            </a:pPr>
            <a:r>
              <a:rPr lang="en-US" sz="2400" dirty="0" smtClean="0"/>
              <a:t>Rheumatic chorea and insidious onset rheumatic </a:t>
            </a:r>
            <a:r>
              <a:rPr lang="en-US" sz="2400" dirty="0" err="1" smtClean="0"/>
              <a:t>carditis</a:t>
            </a:r>
            <a:endParaRPr lang="en-US" sz="2400" dirty="0" smtClean="0"/>
          </a:p>
          <a:p>
            <a:r>
              <a:rPr lang="en-US" sz="2000" dirty="0" smtClean="0"/>
              <a:t>No need of any other major or supportive criteria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chorea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Treated in a quiet environment</a:t>
            </a:r>
          </a:p>
          <a:p>
            <a:r>
              <a:rPr lang="en-US" sz="2400" dirty="0" smtClean="0"/>
              <a:t>Sedatives like oral </a:t>
            </a:r>
            <a:r>
              <a:rPr lang="en-US" sz="2400" dirty="0" err="1" smtClean="0"/>
              <a:t>pheno</a:t>
            </a:r>
            <a:r>
              <a:rPr lang="en-US" sz="2400" dirty="0" smtClean="0"/>
              <a:t>/diazepam</a:t>
            </a:r>
          </a:p>
          <a:p>
            <a:r>
              <a:rPr lang="en-US" sz="2400" dirty="0" smtClean="0"/>
              <a:t>If there is no </a:t>
            </a:r>
            <a:r>
              <a:rPr lang="en-US" sz="2400" dirty="0" err="1" smtClean="0"/>
              <a:t>response,haloperdol,sodium</a:t>
            </a:r>
            <a:r>
              <a:rPr lang="en-US" sz="2400" dirty="0" smtClean="0"/>
              <a:t> </a:t>
            </a:r>
            <a:r>
              <a:rPr lang="en-US" sz="2400" dirty="0" err="1" smtClean="0"/>
              <a:t>valproate</a:t>
            </a:r>
            <a:r>
              <a:rPr lang="en-US" sz="2400" dirty="0" smtClean="0"/>
              <a:t> or </a:t>
            </a:r>
            <a:r>
              <a:rPr lang="en-US" sz="2400" dirty="0" err="1" smtClean="0"/>
              <a:t>carbemazepine</a:t>
            </a:r>
            <a:r>
              <a:rPr lang="en-US" sz="2400" dirty="0" smtClean="0"/>
              <a:t> used</a:t>
            </a:r>
          </a:p>
          <a:p>
            <a:r>
              <a:rPr lang="en-US" sz="2400" dirty="0" smtClean="0"/>
              <a:t>Resistant cases treated with </a:t>
            </a:r>
            <a:r>
              <a:rPr lang="en-US" sz="2400" dirty="0" err="1" smtClean="0"/>
              <a:t>plasmapheresis</a:t>
            </a:r>
            <a:r>
              <a:rPr lang="en-US" sz="2400" dirty="0" smtClean="0"/>
              <a:t> or </a:t>
            </a:r>
            <a:r>
              <a:rPr lang="en-US" sz="2400" dirty="0" err="1" smtClean="0"/>
              <a:t>pimozide</a:t>
            </a:r>
            <a:endParaRPr lang="en-US" sz="2400" dirty="0" smtClean="0"/>
          </a:p>
          <a:p>
            <a:r>
              <a:rPr lang="en-US" sz="2400" dirty="0" smtClean="0"/>
              <a:t>Treatment continued for 2-4 weeks after clinical improvement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POSTSTREPTOCOCCAL REACTIVE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Occurs after a short latent period (7-10 days).</a:t>
            </a:r>
          </a:p>
          <a:p>
            <a:r>
              <a:rPr lang="en-US" sz="2000" dirty="0" smtClean="0"/>
              <a:t>May be persistent or relapsing.</a:t>
            </a:r>
          </a:p>
          <a:p>
            <a:r>
              <a:rPr lang="en-US" sz="2000" dirty="0" smtClean="0"/>
              <a:t>Does not respond as dramatically to anti-inflammatory agents as rheumatic </a:t>
            </a:r>
            <a:r>
              <a:rPr lang="en-US" sz="2000" dirty="0" err="1" smtClean="0"/>
              <a:t>polyarthritis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Unassociated with other major manifestations of the disease.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Interventions in </a:t>
            </a:r>
            <a:r>
              <a:rPr lang="en-US" dirty="0" err="1" smtClean="0"/>
              <a:t>valvular</a:t>
            </a:r>
            <a:r>
              <a:rPr lang="en-US" dirty="0" smtClean="0"/>
              <a:t>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Mitral </a:t>
            </a:r>
            <a:r>
              <a:rPr lang="en-US" sz="2800" dirty="0" err="1" smtClean="0"/>
              <a:t>stenosis</a:t>
            </a:r>
            <a:endParaRPr lang="en-US" sz="2800" dirty="0" smtClean="0"/>
          </a:p>
          <a:p>
            <a:r>
              <a:rPr lang="en-US" sz="2400" dirty="0" smtClean="0"/>
              <a:t>Suitable cases with pure mitral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 treated with balloon mitral </a:t>
            </a:r>
            <a:r>
              <a:rPr lang="en-US" sz="2400" dirty="0" err="1" smtClean="0"/>
              <a:t>valvuloplasty</a:t>
            </a:r>
            <a:r>
              <a:rPr lang="en-US" sz="2400" dirty="0" smtClean="0"/>
              <a:t>(BMV)</a:t>
            </a:r>
          </a:p>
          <a:p>
            <a:r>
              <a:rPr lang="en-US" sz="2400" dirty="0" smtClean="0"/>
              <a:t>Patients unsuitable for BMV-require valve repair or replacement</a:t>
            </a:r>
          </a:p>
          <a:p>
            <a:pPr>
              <a:buNone/>
            </a:pPr>
            <a:r>
              <a:rPr lang="en-US" sz="2800" dirty="0" smtClean="0"/>
              <a:t>Mitral regurgitation</a:t>
            </a:r>
          </a:p>
          <a:p>
            <a:r>
              <a:rPr lang="en-US" sz="2400" dirty="0" smtClean="0"/>
              <a:t>Acute rheumatic fever with acute severe MR and uncontrolled CCF  secondary to </a:t>
            </a:r>
            <a:r>
              <a:rPr lang="en-US" sz="2400" dirty="0" err="1" smtClean="0"/>
              <a:t>cordal</a:t>
            </a:r>
            <a:r>
              <a:rPr lang="en-US" sz="2400" dirty="0" smtClean="0"/>
              <a:t> rupture is a class 1 indication for urgent surgical intervention</a:t>
            </a:r>
          </a:p>
          <a:p>
            <a:r>
              <a:rPr lang="en-US" sz="2400" dirty="0" smtClean="0"/>
              <a:t>Symptomatic chronic MR is treated with either valve </a:t>
            </a:r>
            <a:r>
              <a:rPr lang="en-US" sz="2400" dirty="0" err="1" smtClean="0"/>
              <a:t>repairment</a:t>
            </a:r>
            <a:r>
              <a:rPr lang="en-US" sz="2400" dirty="0" smtClean="0"/>
              <a:t> or replacement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Aortic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sz="2400" dirty="0" smtClean="0"/>
              <a:t>Isolated aortic </a:t>
            </a:r>
            <a:r>
              <a:rPr lang="en-US" sz="2400" dirty="0" err="1" smtClean="0"/>
              <a:t>stenosis</a:t>
            </a:r>
            <a:r>
              <a:rPr lang="en-US" sz="2400" dirty="0" smtClean="0"/>
              <a:t> is rare</a:t>
            </a:r>
          </a:p>
          <a:p>
            <a:r>
              <a:rPr lang="en-US" sz="2400" dirty="0" smtClean="0"/>
              <a:t>Treatment with balloon procedures not usually effective</a:t>
            </a:r>
          </a:p>
          <a:p>
            <a:r>
              <a:rPr lang="en-US" sz="2400" dirty="0" smtClean="0"/>
              <a:t>Surgical intervention done in symptomatic patients</a:t>
            </a:r>
          </a:p>
          <a:p>
            <a:r>
              <a:rPr lang="en-US" dirty="0" smtClean="0"/>
              <a:t>Aortic regurgitation</a:t>
            </a:r>
          </a:p>
          <a:p>
            <a:r>
              <a:rPr lang="en-US" sz="2400" dirty="0" smtClean="0"/>
              <a:t>Presenting as isolated or combined lesion is treated with prosthetic valve replacement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Endocarditis</a:t>
            </a:r>
            <a:r>
              <a:rPr lang="en-US" dirty="0" smtClean="0"/>
              <a:t> and </a:t>
            </a:r>
            <a:r>
              <a:rPr lang="en-US" dirty="0" err="1" smtClean="0"/>
              <a:t>Thromboembolism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unexplained fever, blood culture using </a:t>
            </a:r>
            <a:r>
              <a:rPr lang="en-US" sz="2400" dirty="0" err="1" smtClean="0"/>
              <a:t>atleast</a:t>
            </a:r>
            <a:r>
              <a:rPr lang="en-US" sz="2400" dirty="0" smtClean="0"/>
              <a:t> 3 samples from 3 different sites at an interval of half to one hour</a:t>
            </a:r>
          </a:p>
          <a:p>
            <a:r>
              <a:rPr lang="en-US" sz="2400" dirty="0" smtClean="0"/>
              <a:t>Echocardiography in addition to routine blood examination</a:t>
            </a:r>
          </a:p>
          <a:p>
            <a:r>
              <a:rPr lang="en-US" sz="2400" dirty="0" err="1" smtClean="0"/>
              <a:t>Endocarditis</a:t>
            </a:r>
            <a:r>
              <a:rPr lang="en-US" sz="2400" dirty="0" smtClean="0"/>
              <a:t> prophylaxis and management includes adequate </a:t>
            </a:r>
            <a:r>
              <a:rPr lang="en-US" sz="2400" dirty="0" err="1" smtClean="0"/>
              <a:t>antibiotics,family</a:t>
            </a:r>
            <a:r>
              <a:rPr lang="en-US" sz="2400" dirty="0" smtClean="0"/>
              <a:t> </a:t>
            </a:r>
            <a:r>
              <a:rPr lang="en-US" sz="2400" dirty="0" err="1" smtClean="0"/>
              <a:t>counselling</a:t>
            </a:r>
            <a:r>
              <a:rPr lang="en-US" sz="2400" dirty="0" smtClean="0"/>
              <a:t> regarding dental hygiene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PREVENTION-VACCINE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Effort to design a vaccine is there for more than 40 years, but unlikely to succeed</a:t>
            </a:r>
          </a:p>
          <a:p>
            <a:r>
              <a:rPr lang="en-US" sz="2400" dirty="0" smtClean="0"/>
              <a:t>M protein is strain specific and produces type specific antibody response</a:t>
            </a:r>
          </a:p>
          <a:p>
            <a:r>
              <a:rPr lang="en-US" sz="2400" dirty="0" smtClean="0"/>
              <a:t>According to M protein based classification,250 strains of streptococcus is known</a:t>
            </a:r>
          </a:p>
          <a:p>
            <a:r>
              <a:rPr lang="en-US" sz="2400" dirty="0" smtClean="0"/>
              <a:t>Infection with one strain does not confer immunity against other strains</a:t>
            </a:r>
          </a:p>
          <a:p>
            <a:r>
              <a:rPr lang="en-US" sz="2400" dirty="0" smtClean="0"/>
              <a:t>Many streptococcal diseases in developing countries are caused by non </a:t>
            </a:r>
            <a:r>
              <a:rPr lang="en-US" sz="2400" dirty="0" err="1" smtClean="0"/>
              <a:t>typable</a:t>
            </a:r>
            <a:r>
              <a:rPr lang="en-US" sz="2400" dirty="0" smtClean="0"/>
              <a:t> strains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57400" y="2667000"/>
            <a:ext cx="51571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en-US" sz="6600" b="1" cap="none" spc="150" dirty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524001"/>
          <a:ext cx="6096000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96794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CONFIRMATORY STUDY</a:t>
                      </a:r>
                      <a:endParaRPr lang="en-US" dirty="0"/>
                    </a:p>
                  </a:txBody>
                  <a:tcPr/>
                </a:tc>
              </a:tr>
              <a:tr h="684877">
                <a:tc>
                  <a:txBody>
                    <a:bodyPr/>
                    <a:lstStyle/>
                    <a:p>
                      <a:r>
                        <a:rPr lang="en-US" dirty="0" smtClean="0"/>
                        <a:t>Septic arthritis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Synovial fluid and blood culture</a:t>
                      </a:r>
                      <a:endParaRPr lang="en-US" dirty="0"/>
                    </a:p>
                  </a:txBody>
                  <a:tcPr/>
                </a:tc>
              </a:tr>
              <a:tr h="396794"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Bacterial </a:t>
                      </a:r>
                      <a:r>
                        <a:rPr lang="en-US" dirty="0" err="1" smtClean="0"/>
                        <a:t>endocarditis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culture</a:t>
                      </a:r>
                      <a:endParaRPr lang="en-US" dirty="0"/>
                    </a:p>
                  </a:txBody>
                  <a:tcPr/>
                </a:tc>
              </a:tr>
              <a:tr h="396794">
                <a:tc>
                  <a:txBody>
                    <a:bodyPr/>
                    <a:lstStyle/>
                    <a:p>
                      <a:r>
                        <a:rPr lang="en-US" dirty="0" smtClean="0"/>
                        <a:t>Lyme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Serological</a:t>
                      </a:r>
                      <a:r>
                        <a:rPr lang="en-US" baseline="0" dirty="0" smtClean="0"/>
                        <a:t> studies</a:t>
                      </a:r>
                      <a:endParaRPr lang="en-US" dirty="0"/>
                    </a:p>
                  </a:txBody>
                  <a:tcPr/>
                </a:tc>
              </a:tr>
              <a:tr h="6848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Mycobacterial</a:t>
                      </a:r>
                      <a:r>
                        <a:rPr lang="en-US" dirty="0" smtClean="0"/>
                        <a:t> and fungal arthritis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Culture</a:t>
                      </a:r>
                      <a:r>
                        <a:rPr lang="en-US" baseline="0" dirty="0" smtClean="0"/>
                        <a:t> or biopsy</a:t>
                      </a:r>
                      <a:endParaRPr lang="en-US" dirty="0"/>
                    </a:p>
                  </a:txBody>
                  <a:tcPr/>
                </a:tc>
              </a:tr>
              <a:tr h="396794">
                <a:tc>
                  <a:txBody>
                    <a:bodyPr/>
                    <a:lstStyle/>
                    <a:p>
                      <a:r>
                        <a:rPr lang="en-US" dirty="0" smtClean="0"/>
                        <a:t>Viral arthritis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Serological</a:t>
                      </a:r>
                      <a:r>
                        <a:rPr lang="en-US" baseline="0" dirty="0" smtClean="0"/>
                        <a:t> studies</a:t>
                      </a:r>
                      <a:endParaRPr lang="en-US" dirty="0"/>
                    </a:p>
                  </a:txBody>
                  <a:tcPr/>
                </a:tc>
              </a:tr>
              <a:tr h="684877">
                <a:tc>
                  <a:txBody>
                    <a:bodyPr/>
                    <a:lstStyle/>
                    <a:p>
                      <a:r>
                        <a:rPr lang="en-US" dirty="0" smtClean="0"/>
                        <a:t>Enteric 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Culture or serological studies</a:t>
                      </a:r>
                      <a:endParaRPr lang="en-US" dirty="0"/>
                    </a:p>
                  </a:txBody>
                  <a:tcPr/>
                </a:tc>
              </a:tr>
              <a:tr h="39679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Urogenital</a:t>
                      </a:r>
                      <a:r>
                        <a:rPr lang="en-US" dirty="0" smtClean="0"/>
                        <a:t> infection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Forte"/>
        <a:ea typeface=""/>
        <a:cs typeface=""/>
      </a:majorFont>
      <a:minorFont>
        <a:latin typeface="Berlin Sans FB Dem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1245</TotalTime>
  <Words>4313</Words>
  <Application>Microsoft Office PowerPoint</Application>
  <PresentationFormat>On-screen Show (4:3)</PresentationFormat>
  <Paragraphs>614</Paragraphs>
  <Slides>85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Solstice</vt:lpstr>
      <vt:lpstr>DIAGNOSIS  AND MANAGEMENT OF RHEUMATIC FEVER</vt:lpstr>
      <vt:lpstr>Slide 2</vt:lpstr>
      <vt:lpstr>ACUTE RHEUMATIC FEVER-CURRENT SCENARIO IN INDIA</vt:lpstr>
      <vt:lpstr>Slide 4</vt:lpstr>
      <vt:lpstr>NON-CARDIAC MANIFESTATIONS OF RHEUMATIC FEVER</vt:lpstr>
      <vt:lpstr>Slide 6</vt:lpstr>
      <vt:lpstr>PATHOLOGY</vt:lpstr>
      <vt:lpstr>POSTSTREPTOCOCCAL REACTIVE ARTHRITIS</vt:lpstr>
      <vt:lpstr>DIFFERENTIAL  DIAGNOSIS</vt:lpstr>
      <vt:lpstr>Slide 10</vt:lpstr>
      <vt:lpstr>SYDENHAM’S CHOREA</vt:lpstr>
      <vt:lpstr>Slide 12</vt:lpstr>
      <vt:lpstr>Slide 13</vt:lpstr>
      <vt:lpstr>EEG AND BRAIN IMAGING</vt:lpstr>
      <vt:lpstr>DIFFERENTIAL DIAGNOSIS</vt:lpstr>
      <vt:lpstr>Subcutaneous nodules</vt:lpstr>
      <vt:lpstr>Subcutaneos nodules</vt:lpstr>
      <vt:lpstr>Relation to other manifestations </vt:lpstr>
      <vt:lpstr>Erythema Marginetum</vt:lpstr>
      <vt:lpstr>Slide 20</vt:lpstr>
      <vt:lpstr>RHEUMATIC PNEUMONIA</vt:lpstr>
      <vt:lpstr>MINOR manifestations</vt:lpstr>
      <vt:lpstr>ACTIVE RHEUMATIC CARDITIS</vt:lpstr>
      <vt:lpstr>MODE OF ONSET 0f carditis</vt:lpstr>
      <vt:lpstr>CLINICAL RECOGNISION OF CARDITIS</vt:lpstr>
      <vt:lpstr>PERICARDITIS</vt:lpstr>
      <vt:lpstr>REGURGITATION (ENDOCARDITIS)</vt:lpstr>
      <vt:lpstr>AORTIC VALVE INVOLVEMENT</vt:lpstr>
      <vt:lpstr>DISTRIBUTION OF VALVULITIS IN RHEUMATIC FEVER</vt:lpstr>
      <vt:lpstr>MECHANISM OF VALVE INVOLVEMENT</vt:lpstr>
      <vt:lpstr>Slide 31</vt:lpstr>
      <vt:lpstr>MECHANISM OF VALVE INVOLVEMENT</vt:lpstr>
      <vt:lpstr>DIAGNOSIS OF ACUTE RHEUMATIC CARDITIS- IN RECURRENCES</vt:lpstr>
      <vt:lpstr>CONDUCTION ABNORMALITIES</vt:lpstr>
      <vt:lpstr>Slide 35</vt:lpstr>
      <vt:lpstr>CARDITIS AND OTHER MANIFESTATIONS OF RHEUMATIC FEVER</vt:lpstr>
      <vt:lpstr>PROGNOSIS OF CARDITIS</vt:lpstr>
      <vt:lpstr>Slide 38</vt:lpstr>
      <vt:lpstr>Slide 39</vt:lpstr>
      <vt:lpstr>Revision of jones criteria -10 points      may 08 2015 ----</vt:lpstr>
      <vt:lpstr>2nd point</vt:lpstr>
      <vt:lpstr>  3-Epidemiological implications</vt:lpstr>
      <vt:lpstr>4-Clinical manifestations ofARF</vt:lpstr>
      <vt:lpstr>5th point</vt:lpstr>
      <vt:lpstr>Slide 45</vt:lpstr>
      <vt:lpstr>6-th point</vt:lpstr>
      <vt:lpstr>7th point</vt:lpstr>
      <vt:lpstr>8th point</vt:lpstr>
      <vt:lpstr>9th point</vt:lpstr>
      <vt:lpstr>10th point</vt:lpstr>
      <vt:lpstr>LAB TEST IN RHEUMATIC FEVER</vt:lpstr>
      <vt:lpstr>Slide 52</vt:lpstr>
      <vt:lpstr> </vt:lpstr>
      <vt:lpstr>Slide 54</vt:lpstr>
      <vt:lpstr>ROLE OF ECHO IN DIAGNOSIS AND FOLLOW-UP OF RHEUMATIC CARDITIS</vt:lpstr>
      <vt:lpstr>ECHOCARDIOGRAPHIC INVESTIGATIONS</vt:lpstr>
      <vt:lpstr>Slide 57</vt:lpstr>
      <vt:lpstr>Slide 58</vt:lpstr>
      <vt:lpstr>Slide 59</vt:lpstr>
      <vt:lpstr>Slide 60</vt:lpstr>
      <vt:lpstr>Slide 61</vt:lpstr>
      <vt:lpstr>Slide 62</vt:lpstr>
      <vt:lpstr>VIJAYA’S ECHO CRITERIA</vt:lpstr>
      <vt:lpstr>ENDOMYOCARDIAL BIOPSY FOR THE DIAGNOSIS OF RHUEMATIC CARDITIS</vt:lpstr>
      <vt:lpstr>Slide 65</vt:lpstr>
      <vt:lpstr>Slide 66</vt:lpstr>
      <vt:lpstr>RADIONUCLIDE IN RHEUMATIC FEVER</vt:lpstr>
      <vt:lpstr>IAP GUIDELINES ON ARF &amp; RHD</vt:lpstr>
      <vt:lpstr>Slide 69</vt:lpstr>
      <vt:lpstr>Slide 70</vt:lpstr>
      <vt:lpstr>Slide 71</vt:lpstr>
      <vt:lpstr>Slide 72</vt:lpstr>
      <vt:lpstr>Slide 73</vt:lpstr>
      <vt:lpstr>Slide 74</vt:lpstr>
      <vt:lpstr>IAP GUIDELINES</vt:lpstr>
      <vt:lpstr>TERMINOLOGIES</vt:lpstr>
      <vt:lpstr>Slide 77</vt:lpstr>
      <vt:lpstr>How to diagnose recurrence?</vt:lpstr>
      <vt:lpstr>Management of chorea</vt:lpstr>
      <vt:lpstr>Interventions in valvular heart disease</vt:lpstr>
      <vt:lpstr>Slide 81</vt:lpstr>
      <vt:lpstr>Endocarditis and Thromboembolism</vt:lpstr>
      <vt:lpstr>Slide 83</vt:lpstr>
      <vt:lpstr>PREVENTION-VACCINE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 AND MANAGEMENT</dc:title>
  <dc:creator>User</dc:creator>
  <cp:lastModifiedBy>Windows User</cp:lastModifiedBy>
  <cp:revision>215</cp:revision>
  <dcterms:created xsi:type="dcterms:W3CDTF">2016-12-30T06:01:22Z</dcterms:created>
  <dcterms:modified xsi:type="dcterms:W3CDTF">2017-02-16T06:40:16Z</dcterms:modified>
</cp:coreProperties>
</file>